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9" r:id="rId3"/>
    <p:sldId id="339" r:id="rId4"/>
    <p:sldId id="257" r:id="rId5"/>
    <p:sldId id="340" r:id="rId6"/>
    <p:sldId id="341" r:id="rId7"/>
    <p:sldId id="317" r:id="rId8"/>
    <p:sldId id="343" r:id="rId9"/>
    <p:sldId id="260" r:id="rId10"/>
    <p:sldId id="345" r:id="rId11"/>
    <p:sldId id="362" r:id="rId12"/>
    <p:sldId id="363" r:id="rId13"/>
    <p:sldId id="364" r:id="rId14"/>
    <p:sldId id="365" r:id="rId15"/>
    <p:sldId id="349" r:id="rId16"/>
    <p:sldId id="366" r:id="rId17"/>
    <p:sldId id="367" r:id="rId18"/>
    <p:sldId id="368" r:id="rId19"/>
    <p:sldId id="351" r:id="rId20"/>
    <p:sldId id="360" r:id="rId21"/>
    <p:sldId id="361" r:id="rId22"/>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FFDC6D"/>
    <a:srgbClr val="F7C09B"/>
    <a:srgbClr val="F5B487"/>
    <a:srgbClr val="F2A068"/>
    <a:srgbClr val="99CCFF"/>
    <a:srgbClr val="E6E6E6"/>
    <a:srgbClr val="3FC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6" autoAdjust="0"/>
    <p:restoredTop sz="85138" autoAdjust="0"/>
  </p:normalViewPr>
  <p:slideViewPr>
    <p:cSldViewPr snapToGrid="0">
      <p:cViewPr>
        <p:scale>
          <a:sx n="44" d="100"/>
          <a:sy n="44" d="100"/>
        </p:scale>
        <p:origin x="30" y="396"/>
      </p:cViewPr>
      <p:guideLst/>
    </p:cSldViewPr>
  </p:slideViewPr>
  <p:notesTextViewPr>
    <p:cViewPr>
      <p:scale>
        <a:sx n="1" d="1"/>
        <a:sy n="1" d="1"/>
      </p:scale>
      <p:origin x="0" y="0"/>
    </p:cViewPr>
  </p:notesTextViewPr>
  <p:notesViewPr>
    <p:cSldViewPr snapToGrid="0">
      <p:cViewPr varScale="1">
        <p:scale>
          <a:sx n="67" d="100"/>
          <a:sy n="67" d="100"/>
        </p:scale>
        <p:origin x="2748"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A30EF84-11CB-49DF-B9A2-96219AED293A}" type="datetimeFigureOut">
              <a:rPr lang="zh-TW" altLang="en-US" smtClean="0"/>
              <a:t>2019/11/11</a:t>
            </a:fld>
            <a:endParaRPr lang="zh-TW" altLang="en-US"/>
          </a:p>
        </p:txBody>
      </p:sp>
      <p:sp>
        <p:nvSpPr>
          <p:cNvPr id="4" name="頁尾版面配置區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306A16-9501-4C71-82F5-B6631307E449}" type="slidenum">
              <a:rPr lang="zh-TW" altLang="en-US" smtClean="0"/>
              <a:t>‹#›</a:t>
            </a:fld>
            <a:endParaRPr lang="zh-TW" altLang="en-US"/>
          </a:p>
        </p:txBody>
      </p:sp>
    </p:spTree>
    <p:extLst>
      <p:ext uri="{BB962C8B-B14F-4D97-AF65-F5344CB8AC3E}">
        <p14:creationId xmlns:p14="http://schemas.microsoft.com/office/powerpoint/2010/main" val="39630510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73811B-F42C-48FF-8B6C-76B27F9A0BBD}" type="datetimeFigureOut">
              <a:rPr lang="zh-TW" altLang="en-US" smtClean="0"/>
              <a:t>2019/11/11</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709B49-FE34-47F5-9CA4-190B745D6863}" type="slidenum">
              <a:rPr lang="zh-TW" altLang="en-US" smtClean="0"/>
              <a:t>‹#›</a:t>
            </a:fld>
            <a:endParaRPr lang="zh-TW" altLang="en-US"/>
          </a:p>
        </p:txBody>
      </p:sp>
    </p:spTree>
    <p:extLst>
      <p:ext uri="{BB962C8B-B14F-4D97-AF65-F5344CB8AC3E}">
        <p14:creationId xmlns:p14="http://schemas.microsoft.com/office/powerpoint/2010/main" val="6116131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b="1" kern="1200" dirty="0" smtClean="0">
                <a:solidFill>
                  <a:schemeClr val="tx1"/>
                </a:solidFill>
                <a:effectLst/>
                <a:latin typeface="+mn-lt"/>
                <a:ea typeface="+mn-ea"/>
                <a:cs typeface="+mn-cs"/>
              </a:rPr>
              <a:t>觀看不同恢復性程度</a:t>
            </a:r>
            <a:r>
              <a:rPr lang="zh-TW" altLang="en-US" sz="1200" b="1" kern="1200" dirty="0" smtClean="0">
                <a:solidFill>
                  <a:schemeClr val="tx1"/>
                </a:solidFill>
                <a:effectLst/>
                <a:latin typeface="+mn-lt"/>
                <a:ea typeface="+mn-ea"/>
                <a:cs typeface="+mn-cs"/>
              </a:rPr>
              <a:t>的圖像時，其</a:t>
            </a:r>
            <a:r>
              <a:rPr lang="zh-TW" altLang="zh-TW" sz="1200" b="1" kern="1200" dirty="0" smtClean="0">
                <a:solidFill>
                  <a:schemeClr val="tx1"/>
                </a:solidFill>
                <a:effectLst/>
                <a:latin typeface="+mn-lt"/>
                <a:ea typeface="+mn-ea"/>
                <a:cs typeface="+mn-cs"/>
              </a:rPr>
              <a:t>眼球移動的</a:t>
            </a:r>
            <a:r>
              <a:rPr lang="zh-TW" altLang="zh-TW" sz="1200" b="1" kern="1200" dirty="0" smtClean="0">
                <a:solidFill>
                  <a:schemeClr val="tx1"/>
                </a:solidFill>
                <a:effectLst/>
                <a:latin typeface="+mn-lt"/>
                <a:ea typeface="+mn-ea"/>
                <a:cs typeface="+mn-cs"/>
              </a:rPr>
              <a:t>差異</a:t>
            </a:r>
            <a:endParaRPr lang="en-US" altLang="zh-TW" sz="1200" b="1" kern="1200" dirty="0" smtClean="0">
              <a:solidFill>
                <a:schemeClr val="tx1"/>
              </a:solidFill>
              <a:effectLst/>
              <a:latin typeface="+mn-lt"/>
              <a:ea typeface="+mn-ea"/>
              <a:cs typeface="+mn-cs"/>
            </a:endParaRPr>
          </a:p>
          <a:p>
            <a:endParaRPr lang="en-US" altLang="zh-TW" sz="1200" b="1"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zh-TW" sz="1200" kern="1200" dirty="0" smtClean="0">
                <a:solidFill>
                  <a:schemeClr val="tx1"/>
                </a:solidFill>
                <a:effectLst/>
                <a:latin typeface="+mn-lt"/>
                <a:ea typeface="+mn-ea"/>
                <a:cs typeface="+mn-cs"/>
              </a:rPr>
              <a:t>先前的研究分析根據注意恢復理論分析眼睛的移動可以提供恢復環境的特徵值的新觀點</a:t>
            </a:r>
          </a:p>
          <a:p>
            <a:pPr marL="171450" indent="-171450">
              <a:buFont typeface="Arial" panose="020B0604020202020204" pitchFamily="34" charset="0"/>
              <a:buChar char="•"/>
            </a:pPr>
            <a:endParaRPr lang="en-US" altLang="zh-TW"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zh-TW" sz="1200" kern="1200" dirty="0" smtClean="0">
                <a:solidFill>
                  <a:schemeClr val="tx1"/>
                </a:solidFill>
                <a:effectLst/>
                <a:latin typeface="+mn-lt"/>
                <a:ea typeface="+mn-ea"/>
                <a:cs typeface="+mn-cs"/>
              </a:rPr>
              <a:t>人類在觀看的城市場景圖像與大自然圖像中，更喜歡觀看大自然的圖像，且眼動行為在這兩個類別中似乎有所不同。</a:t>
            </a:r>
          </a:p>
          <a:p>
            <a:pPr marL="171450" indent="-171450">
              <a:buFont typeface="Arial" panose="020B0604020202020204" pitchFamily="34" charset="0"/>
              <a:buChar char="•"/>
            </a:pPr>
            <a:endParaRPr lang="en-US" altLang="zh-TW" sz="1200" kern="1200" dirty="0" smtClean="0">
              <a:solidFill>
                <a:schemeClr val="tx1"/>
              </a:solidFill>
              <a:effectLst/>
              <a:latin typeface="+mn-lt"/>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zh-TW" altLang="zh-TW" sz="1200" kern="1200" dirty="0" smtClean="0">
                <a:solidFill>
                  <a:schemeClr val="tx1"/>
                </a:solidFill>
                <a:effectLst/>
                <a:latin typeface="+mn-lt"/>
                <a:ea typeface="+mn-ea"/>
                <a:cs typeface="+mn-cs"/>
              </a:rPr>
              <a:t>此篇研究了</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個城市圖像與</a:t>
            </a: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個大自然圖像的眼睛移動差異，城市圖像包括普通的城市場景和舊城市場景圖像，根據眼睛移動的分析，發現自然場景的眼睛移動比普通城市場景還要少，城市場景和舊城市場景之間的眼球移動也存在細微差異。</a:t>
            </a:r>
          </a:p>
          <a:p>
            <a:pPr marL="171450" indent="-171450">
              <a:buFont typeface="Arial" panose="020B0604020202020204" pitchFamily="34" charset="0"/>
              <a:buChar char="•"/>
            </a:pP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a:t>
            </a:fld>
            <a:endParaRPr lang="zh-TW" altLang="en-US"/>
          </a:p>
        </p:txBody>
      </p:sp>
    </p:spTree>
    <p:extLst>
      <p:ext uri="{BB962C8B-B14F-4D97-AF65-F5344CB8AC3E}">
        <p14:creationId xmlns:p14="http://schemas.microsoft.com/office/powerpoint/2010/main" val="2051084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200" b="1" dirty="0" smtClean="0">
                <a:solidFill>
                  <a:prstClr val="black"/>
                </a:solidFill>
                <a:latin typeface="微軟正黑體" panose="020B0604030504040204" pitchFamily="34" charset="-120"/>
                <a:ea typeface="微軟正黑體" panose="020B0604030504040204" pitchFamily="34" charset="-120"/>
              </a:rPr>
              <a:t>13</a:t>
            </a:r>
            <a:r>
              <a:rPr lang="zh-TW" altLang="en-US" sz="1200" b="1" dirty="0" smtClean="0">
                <a:solidFill>
                  <a:prstClr val="black"/>
                </a:solidFill>
                <a:latin typeface="微軟正黑體" panose="020B0604030504040204" pitchFamily="34" charset="-120"/>
                <a:ea typeface="微軟正黑體" panose="020B0604030504040204" pitchFamily="34" charset="-120"/>
              </a:rPr>
              <a:t>張為捷克共和國，比利時和美國的城市                                                                 </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TW" sz="1200" b="1" dirty="0" smtClean="0">
                <a:solidFill>
                  <a:prstClr val="black"/>
                </a:solidFill>
                <a:latin typeface="微軟正黑體" panose="020B0604030504040204" pitchFamily="34" charset="-120"/>
                <a:ea typeface="微軟正黑體" panose="020B0604030504040204" pitchFamily="34" charset="-120"/>
              </a:rPr>
              <a:t>19</a:t>
            </a:r>
            <a:r>
              <a:rPr lang="zh-TW" altLang="en-US" sz="1200" b="1" dirty="0" smtClean="0">
                <a:solidFill>
                  <a:prstClr val="black"/>
                </a:solidFill>
                <a:latin typeface="微軟正黑體" panose="020B0604030504040204" pitchFamily="34" charset="-120"/>
                <a:ea typeface="微軟正黑體" panose="020B0604030504040204" pitchFamily="34" charset="-120"/>
              </a:rPr>
              <a:t>世紀和</a:t>
            </a:r>
            <a:r>
              <a:rPr lang="en-US" altLang="zh-TW" sz="1200" b="1" dirty="0" smtClean="0">
                <a:solidFill>
                  <a:prstClr val="black"/>
                </a:solidFill>
                <a:latin typeface="微軟正黑體" panose="020B0604030504040204" pitchFamily="34" charset="-120"/>
                <a:ea typeface="微軟正黑體" panose="020B0604030504040204" pitchFamily="34" charset="-120"/>
              </a:rPr>
              <a:t>20</a:t>
            </a:r>
            <a:r>
              <a:rPr lang="zh-TW" altLang="en-US" sz="1200" b="1" dirty="0" smtClean="0">
                <a:solidFill>
                  <a:prstClr val="black"/>
                </a:solidFill>
                <a:latin typeface="微軟正黑體" panose="020B0604030504040204" pitchFamily="34" charset="-120"/>
                <a:ea typeface="微軟正黑體" panose="020B0604030504040204" pitchFamily="34" charset="-120"/>
              </a:rPr>
              <a:t>世紀之間的城市建築、小城市典型的低層建築和當代高層建築</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lvl="0" indent="0">
              <a:buFont typeface="Arial" panose="020B0604020202020204" pitchFamily="34" charset="0"/>
              <a:buNone/>
            </a:pP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200" b="1" dirty="0" smtClean="0">
                <a:solidFill>
                  <a:prstClr val="black"/>
                </a:solidFill>
                <a:latin typeface="微軟正黑體" panose="020B0604030504040204" pitchFamily="34" charset="-120"/>
                <a:ea typeface="微軟正黑體" panose="020B0604030504040204" pitchFamily="34" charset="-120"/>
              </a:rPr>
              <a:t>13</a:t>
            </a:r>
            <a:r>
              <a:rPr lang="zh-TW" altLang="en-US" sz="1200" b="1" dirty="0" smtClean="0">
                <a:solidFill>
                  <a:prstClr val="black"/>
                </a:solidFill>
                <a:latin typeface="微軟正黑體" panose="020B0604030504040204" pitchFamily="34" charset="-120"/>
                <a:ea typeface="微軟正黑體" panose="020B0604030504040204" pitchFamily="34" charset="-120"/>
              </a:rPr>
              <a:t>張為比利時，英國，德國，荷蘭和瑞士的古老的城市                                         </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TW" sz="1200" b="1" dirty="0" smtClean="0">
                <a:solidFill>
                  <a:prstClr val="black"/>
                </a:solidFill>
                <a:latin typeface="微軟正黑體" panose="020B0604030504040204" pitchFamily="34" charset="-120"/>
                <a:ea typeface="微軟正黑體" panose="020B0604030504040204" pitchFamily="34" charset="-120"/>
              </a:rPr>
              <a:t>17</a:t>
            </a:r>
            <a:r>
              <a:rPr lang="zh-TW" altLang="en-US" sz="1200" b="1" dirty="0" smtClean="0">
                <a:solidFill>
                  <a:prstClr val="black"/>
                </a:solidFill>
                <a:latin typeface="微軟正黑體" panose="020B0604030504040204" pitchFamily="34" charset="-120"/>
                <a:ea typeface="微軟正黑體" panose="020B0604030504040204" pitchFamily="34" charset="-120"/>
              </a:rPr>
              <a:t>世紀，、</a:t>
            </a:r>
            <a:r>
              <a:rPr lang="en-US" altLang="zh-TW" sz="1200" b="1" dirty="0" smtClean="0">
                <a:solidFill>
                  <a:prstClr val="black"/>
                </a:solidFill>
                <a:latin typeface="微軟正黑體" panose="020B0604030504040204" pitchFamily="34" charset="-120"/>
                <a:ea typeface="微軟正黑體" panose="020B0604030504040204" pitchFamily="34" charset="-120"/>
              </a:rPr>
              <a:t>18</a:t>
            </a:r>
            <a:r>
              <a:rPr lang="zh-TW" altLang="en-US" sz="1200" b="1" dirty="0" smtClean="0">
                <a:solidFill>
                  <a:prstClr val="black"/>
                </a:solidFill>
                <a:latin typeface="微軟正黑體" panose="020B0604030504040204" pitchFamily="34" charset="-120"/>
                <a:ea typeface="微軟正黑體" panose="020B0604030504040204" pitchFamily="34" charset="-120"/>
              </a:rPr>
              <a:t>世紀和</a:t>
            </a:r>
            <a:r>
              <a:rPr lang="en-US" altLang="zh-TW" sz="1200" b="1" dirty="0" smtClean="0">
                <a:solidFill>
                  <a:prstClr val="black"/>
                </a:solidFill>
                <a:latin typeface="微軟正黑體" panose="020B0604030504040204" pitchFamily="34" charset="-120"/>
                <a:ea typeface="微軟正黑體" panose="020B0604030504040204" pitchFamily="34" charset="-120"/>
              </a:rPr>
              <a:t>19</a:t>
            </a:r>
            <a:r>
              <a:rPr lang="zh-TW" altLang="en-US" sz="1200" b="1" dirty="0" smtClean="0">
                <a:solidFill>
                  <a:prstClr val="black"/>
                </a:solidFill>
                <a:latin typeface="微軟正黑體" panose="020B0604030504040204" pitchFamily="34" charset="-120"/>
                <a:ea typeface="微軟正黑體" panose="020B0604030504040204" pitchFamily="34" charset="-120"/>
              </a:rPr>
              <a:t>世紀初的各種歷史建築、低層房屋的街道或巴洛克式的建築組成</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TW" sz="1200" b="1" dirty="0" smtClean="0">
                <a:solidFill>
                  <a:prstClr val="black"/>
                </a:solidFill>
                <a:latin typeface="微軟正黑體" panose="020B0604030504040204" pitchFamily="34" charset="-120"/>
                <a:ea typeface="微軟正黑體" panose="020B0604030504040204" pitchFamily="34" charset="-120"/>
              </a:rPr>
              <a:t>13</a:t>
            </a:r>
            <a:r>
              <a:rPr lang="zh-TW" altLang="en-US" sz="1200" b="1" dirty="0" smtClean="0">
                <a:solidFill>
                  <a:prstClr val="black"/>
                </a:solidFill>
                <a:latin typeface="微軟正黑體" panose="020B0604030504040204" pitchFamily="34" charset="-120"/>
                <a:ea typeface="微軟正黑體" panose="020B0604030504040204" pitchFamily="34" charset="-120"/>
              </a:rPr>
              <a:t>張為捷克共和國的大自然景色                                                                         </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zh-TW" altLang="en-US" sz="1200" b="1" dirty="0" smtClean="0">
                <a:solidFill>
                  <a:prstClr val="black"/>
                </a:solidFill>
                <a:latin typeface="微軟正黑體" panose="020B0604030504040204" pitchFamily="34" charset="-120"/>
                <a:ea typeface="微軟正黑體" panose="020B0604030504040204" pitchFamily="34" charset="-120"/>
              </a:rPr>
              <a:t>由山景，針葉樹或落葉林，草地或魚塘組成</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zh-TW" altLang="en-US" sz="1200" b="1" dirty="0" smtClean="0">
              <a:solidFill>
                <a:prstClr val="black"/>
              </a:solidFill>
              <a:latin typeface="微軟正黑體" panose="020B0604030504040204" pitchFamily="34" charset="-120"/>
              <a:ea typeface="微軟正黑體" panose="020B0604030504040204" pitchFamily="34" charset="-120"/>
            </a:endParaRPr>
          </a:p>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10</a:t>
            </a:fld>
            <a:endParaRPr lang="zh-TW" altLang="en-US"/>
          </a:p>
        </p:txBody>
      </p:sp>
    </p:spTree>
    <p:extLst>
      <p:ext uri="{BB962C8B-B14F-4D97-AF65-F5344CB8AC3E}">
        <p14:creationId xmlns:p14="http://schemas.microsoft.com/office/powerpoint/2010/main" val="9758639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11</a:t>
            </a:fld>
            <a:endParaRPr lang="zh-TW" altLang="en-US"/>
          </a:p>
        </p:txBody>
      </p:sp>
    </p:spTree>
    <p:extLst>
      <p:ext uri="{BB962C8B-B14F-4D97-AF65-F5344CB8AC3E}">
        <p14:creationId xmlns:p14="http://schemas.microsoft.com/office/powerpoint/2010/main" val="40231447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r>
              <a:rPr lang="en-US" altLang="zh-TW" sz="1200" b="1" dirty="0" smtClean="0">
                <a:solidFill>
                  <a:prstClr val="black"/>
                </a:solidFill>
                <a:latin typeface="微軟正黑體" panose="020B0604030504040204" pitchFamily="34" charset="-120"/>
                <a:ea typeface="微軟正黑體" panose="020B0604030504040204" pitchFamily="34" charset="-120"/>
              </a:rPr>
              <a:t>Pilot study </a:t>
            </a:r>
            <a:r>
              <a:rPr lang="zh-TW" altLang="en-US" sz="1200" b="1" dirty="0" smtClean="0">
                <a:solidFill>
                  <a:prstClr val="black"/>
                </a:solidFill>
                <a:latin typeface="微軟正黑體" panose="020B0604030504040204" pitchFamily="34" charset="-120"/>
                <a:ea typeface="微軟正黑體" panose="020B0604030504040204" pitchFamily="34" charset="-120"/>
              </a:rPr>
              <a:t>測試實驗研究</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12</a:t>
            </a:fld>
            <a:endParaRPr lang="zh-TW" altLang="en-US"/>
          </a:p>
        </p:txBody>
      </p:sp>
    </p:spTree>
    <p:extLst>
      <p:ext uri="{BB962C8B-B14F-4D97-AF65-F5344CB8AC3E}">
        <p14:creationId xmlns:p14="http://schemas.microsoft.com/office/powerpoint/2010/main" val="2003265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r>
              <a:rPr lang="zh-TW" altLang="en-US" sz="1200" b="1" dirty="0" smtClean="0">
                <a:solidFill>
                  <a:prstClr val="black"/>
                </a:solidFill>
                <a:latin typeface="微軟正黑體" panose="020B0604030504040204" pitchFamily="34" charset="-120"/>
                <a:ea typeface="微軟正黑體" panose="020B0604030504040204" pitchFamily="34" charset="-120"/>
              </a:rPr>
              <a:t>測量感知的</a:t>
            </a:r>
            <a:r>
              <a:rPr lang="en-US" altLang="zh-TW" sz="1200" b="1" dirty="0" smtClean="0">
                <a:solidFill>
                  <a:prstClr val="black"/>
                </a:solidFill>
                <a:latin typeface="微軟正黑體" panose="020B0604030504040204" pitchFamily="34" charset="-120"/>
                <a:ea typeface="微軟正黑體" panose="020B0604030504040204" pitchFamily="34" charset="-120"/>
              </a:rPr>
              <a:t>4</a:t>
            </a:r>
            <a:r>
              <a:rPr lang="zh-TW" altLang="en-US" sz="1200" b="1" dirty="0" smtClean="0">
                <a:solidFill>
                  <a:prstClr val="black"/>
                </a:solidFill>
                <a:latin typeface="微軟正黑體" panose="020B0604030504040204" pitchFamily="34" charset="-120"/>
                <a:ea typeface="微軟正黑體" panose="020B0604030504040204" pitchFamily="34" charset="-120"/>
              </a:rPr>
              <a:t>個恢復要素</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自變項</a:t>
            </a:r>
            <a:r>
              <a:rPr lang="en-US" altLang="zh-TW" sz="1200" b="1" dirty="0" smtClean="0">
                <a:solidFill>
                  <a:prstClr val="black"/>
                </a:solidFill>
                <a:latin typeface="微軟正黑體" panose="020B0604030504040204" pitchFamily="34" charset="-120"/>
                <a:ea typeface="微軟正黑體" panose="020B0604030504040204" pitchFamily="34" charset="-120"/>
              </a:rPr>
              <a:t>)</a:t>
            </a: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13</a:t>
            </a:fld>
            <a:endParaRPr lang="zh-TW" altLang="en-US"/>
          </a:p>
        </p:txBody>
      </p:sp>
    </p:spTree>
    <p:extLst>
      <p:ext uri="{BB962C8B-B14F-4D97-AF65-F5344CB8AC3E}">
        <p14:creationId xmlns:p14="http://schemas.microsoft.com/office/powerpoint/2010/main" val="3540242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單因子變異數分析</a:t>
            </a:r>
            <a:r>
              <a:rPr lang="en-US" altLang="zh-TW" sz="1200" kern="1200" dirty="0" smtClean="0">
                <a:solidFill>
                  <a:schemeClr val="tx1"/>
                </a:solidFill>
                <a:effectLst/>
                <a:latin typeface="+mn-lt"/>
                <a:ea typeface="+mn-ea"/>
                <a:cs typeface="+mn-cs"/>
              </a:rPr>
              <a:t>(One-way ANOVA)</a:t>
            </a:r>
            <a:r>
              <a:rPr lang="zh-TW" altLang="zh-TW" sz="1200" kern="1200" dirty="0" smtClean="0">
                <a:solidFill>
                  <a:schemeClr val="tx1"/>
                </a:solidFill>
                <a:effectLst/>
                <a:latin typeface="+mn-lt"/>
                <a:ea typeface="+mn-ea"/>
                <a:cs typeface="+mn-cs"/>
              </a:rPr>
              <a:t>：只有一個自變項的變異數分析。</a:t>
            </a:r>
            <a:endParaRPr lang="en-US" altLang="zh-TW" sz="1200" kern="1200" dirty="0" smtClean="0">
              <a:solidFill>
                <a:schemeClr val="tx1"/>
              </a:solidFill>
              <a:effectLst/>
              <a:latin typeface="+mn-lt"/>
              <a:ea typeface="+mn-ea"/>
              <a:cs typeface="+mn-cs"/>
            </a:endParaRPr>
          </a:p>
          <a:p>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smtClean="0">
                <a:solidFill>
                  <a:prstClr val="black"/>
                </a:solidFill>
                <a:latin typeface="微軟正黑體" panose="020B0604030504040204" pitchFamily="34" charset="-120"/>
                <a:ea typeface="微軟正黑體" panose="020B0604030504040204" pitchFamily="34" charset="-120"/>
              </a:rPr>
              <a:t>違反</a:t>
            </a:r>
            <a:r>
              <a:rPr lang="zh-TW" altLang="en-US" sz="1200" b="1" dirty="0" smtClean="0">
                <a:solidFill>
                  <a:srgbClr val="CC0000"/>
                </a:solidFill>
                <a:latin typeface="微軟正黑體" panose="020B0604030504040204" pitchFamily="34" charset="-120"/>
                <a:ea typeface="微軟正黑體" panose="020B0604030504040204" pitchFamily="34" charset="-120"/>
              </a:rPr>
              <a:t>巴特利球型檢定</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0" i="0" kern="1200" dirty="0" smtClean="0">
                <a:solidFill>
                  <a:schemeClr val="tx1"/>
                </a:solidFill>
                <a:effectLst/>
                <a:latin typeface="+mn-lt"/>
                <a:ea typeface="+mn-ea"/>
                <a:cs typeface="+mn-cs"/>
              </a:rPr>
              <a:t>檢定是否適合做</a:t>
            </a:r>
            <a:r>
              <a:rPr lang="en-US" altLang="zh-TW" sz="1200" b="0" i="0" kern="1200" dirty="0" smtClean="0">
                <a:solidFill>
                  <a:schemeClr val="tx1"/>
                </a:solidFill>
                <a:effectLst/>
                <a:latin typeface="+mn-lt"/>
                <a:ea typeface="+mn-ea"/>
                <a:cs typeface="+mn-cs"/>
              </a:rPr>
              <a:t>RM-ANOVA</a:t>
            </a:r>
            <a:r>
              <a:rPr lang="zh-TW" altLang="en-US" sz="1200" b="0" i="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如果違反，會產生型</a:t>
            </a:r>
            <a:r>
              <a:rPr lang="en-US" altLang="zh-TW" sz="1200" kern="1200" dirty="0" smtClean="0">
                <a:solidFill>
                  <a:schemeClr val="tx1"/>
                </a:solidFill>
                <a:effectLst/>
                <a:latin typeface="+mn-lt"/>
                <a:ea typeface="+mn-ea"/>
                <a:cs typeface="+mn-cs"/>
              </a:rPr>
              <a:t>I</a:t>
            </a:r>
            <a:r>
              <a:rPr lang="zh-TW" altLang="zh-TW" sz="1200" kern="1200" dirty="0" smtClean="0">
                <a:solidFill>
                  <a:schemeClr val="tx1"/>
                </a:solidFill>
                <a:effectLst/>
                <a:latin typeface="+mn-lt"/>
                <a:ea typeface="+mn-ea"/>
                <a:cs typeface="+mn-cs"/>
              </a:rPr>
              <a:t>錯誤</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dirty="0" smtClean="0">
                <a:solidFill>
                  <a:prstClr val="black"/>
                </a:solidFill>
                <a:latin typeface="微軟正黑體" panose="020B0604030504040204" pitchFamily="34" charset="-120"/>
                <a:ea typeface="微軟正黑體" panose="020B0604030504040204" pitchFamily="34" charset="-120"/>
              </a:rPr>
              <a:t>Huynh-</a:t>
            </a:r>
            <a:r>
              <a:rPr lang="en-US" altLang="zh-TW" sz="1200" b="1" dirty="0" err="1" smtClean="0">
                <a:solidFill>
                  <a:prstClr val="black"/>
                </a:solidFill>
                <a:latin typeface="微軟正黑體" panose="020B0604030504040204" pitchFamily="34" charset="-120"/>
                <a:ea typeface="微軟正黑體" panose="020B0604030504040204" pitchFamily="34" charset="-120"/>
              </a:rPr>
              <a:t>Feldt</a:t>
            </a:r>
            <a:r>
              <a:rPr lang="zh-TW" altLang="en-US" sz="1200" b="1" dirty="0" smtClean="0">
                <a:solidFill>
                  <a:prstClr val="black"/>
                </a:solidFill>
                <a:latin typeface="微軟正黑體" panose="020B0604030504040204" pitchFamily="34" charset="-120"/>
                <a:ea typeface="微軟正黑體" panose="020B0604030504040204" pitchFamily="34" charset="-120"/>
              </a:rPr>
              <a:t>校正</a:t>
            </a:r>
            <a:r>
              <a:rPr lang="en-US" altLang="zh-TW" sz="1200" b="1" dirty="0" smtClean="0">
                <a:solidFill>
                  <a:prstClr val="black"/>
                </a:solidFill>
                <a:latin typeface="微軟正黑體" panose="020B0604030504040204" pitchFamily="34" charset="-120"/>
                <a:ea typeface="微軟正黑體" panose="020B0604030504040204" pitchFamily="34" charset="-120"/>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將校正值 * 原來的自由度，算出一個新的自由度</a:t>
            </a:r>
            <a:r>
              <a:rPr lang="en-US" altLang="zh-TW" sz="1200" b="1" dirty="0" smtClean="0">
                <a:solidFill>
                  <a:prstClr val="black"/>
                </a:solidFill>
                <a:latin typeface="微軟正黑體" panose="020B0604030504040204" pitchFamily="34" charset="-120"/>
                <a:ea typeface="微軟正黑體" panose="020B0604030504040204" pitchFamily="34" charset="-120"/>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kern="1200" dirty="0" err="1" smtClean="0">
                <a:solidFill>
                  <a:schemeClr val="tx1"/>
                </a:solidFill>
                <a:effectLst/>
                <a:latin typeface="+mn-lt"/>
                <a:ea typeface="+mn-ea"/>
                <a:cs typeface="+mn-cs"/>
              </a:rPr>
              <a:t>Bonferroni</a:t>
            </a:r>
            <a:r>
              <a:rPr lang="zh-TW" altLang="zh-TW" sz="1200" b="1" kern="1200" dirty="0" smtClean="0">
                <a:solidFill>
                  <a:schemeClr val="tx1"/>
                </a:solidFill>
                <a:effectLst/>
                <a:latin typeface="+mn-lt"/>
                <a:ea typeface="+mn-ea"/>
                <a:cs typeface="+mn-cs"/>
              </a:rPr>
              <a:t>法</a:t>
            </a:r>
            <a:r>
              <a:rPr lang="zh-TW" altLang="en-US" sz="1200" b="1"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為了確定某一景色類別之間分數的意義</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不適用於探索性的研究分析。研究者對於研究主題的基本原理必須具備。主要用以確定證實原理。</a:t>
            </a:r>
            <a:r>
              <a:rPr lang="en-US" altLang="zh-TW" sz="1200"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b="1" dirty="0" smtClean="0">
              <a:solidFill>
                <a:prstClr val="black"/>
              </a:solidFill>
              <a:latin typeface="微軟正黑體" panose="020B0604030504040204" pitchFamily="34" charset="-120"/>
              <a:ea typeface="微軟正黑體" panose="020B0604030504040204" pitchFamily="34" charset="-120"/>
            </a:endParaRPr>
          </a:p>
          <a:p>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14</a:t>
            </a:fld>
            <a:endParaRPr lang="zh-TW" altLang="en-US"/>
          </a:p>
        </p:txBody>
      </p:sp>
    </p:spTree>
    <p:extLst>
      <p:ext uri="{BB962C8B-B14F-4D97-AF65-F5344CB8AC3E}">
        <p14:creationId xmlns:p14="http://schemas.microsoft.com/office/powerpoint/2010/main" val="32590659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代表了對建築環境恢復性特質上的一些證明，也顯示出歷史的城市相對於一般的城市景色，有某些的恢復性特質</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4999232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en-US" sz="1200" kern="1200" dirty="0" smtClean="0">
                <a:solidFill>
                  <a:schemeClr val="tx1"/>
                </a:solidFill>
                <a:effectLst/>
                <a:latin typeface="+mn-lt"/>
                <a:ea typeface="+mn-ea"/>
                <a:cs typeface="+mn-cs"/>
              </a:rPr>
              <a:t>注視次數</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9782242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代表了對建築環境恢復性特質上的一些證明，也顯示出歷史的城市相對於一般的城市景色，有某些的恢復性特質</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751372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代表了對建築環境恢復性特質上的一些證明，也顯示出歷史的城市相對於一般的城市景色，有某些的恢復性特質</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391270225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進一步比較區域</a:t>
            </a:r>
            <a:r>
              <a:rPr lang="en-US" altLang="zh-TW" sz="1200" kern="1200" dirty="0" smtClean="0">
                <a:solidFill>
                  <a:schemeClr val="tx1"/>
                </a:solidFill>
                <a:effectLst/>
                <a:latin typeface="+mn-lt"/>
                <a:ea typeface="+mn-ea"/>
                <a:cs typeface="+mn-cs"/>
              </a:rPr>
              <a:t>1</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2</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4</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5</a:t>
            </a:r>
            <a:r>
              <a:rPr lang="zh-TW" altLang="zh-TW" sz="1200" kern="1200" dirty="0" smtClean="0">
                <a:solidFill>
                  <a:schemeClr val="tx1"/>
                </a:solidFill>
                <a:effectLst/>
                <a:latin typeface="+mn-lt"/>
                <a:ea typeface="+mn-ea"/>
                <a:cs typeface="+mn-cs"/>
              </a:rPr>
              <a:t>之間是否存在顯著差異（</a:t>
            </a:r>
            <a:r>
              <a:rPr lang="en-US" altLang="zh-TW" sz="1200" kern="1200" dirty="0" smtClean="0">
                <a:solidFill>
                  <a:schemeClr val="tx1"/>
                </a:solidFill>
                <a:effectLst/>
                <a:latin typeface="+mn-lt"/>
                <a:ea typeface="+mn-ea"/>
                <a:cs typeface="+mn-cs"/>
              </a:rPr>
              <a:t>F 3,96  =  0.97</a:t>
            </a:r>
            <a:r>
              <a:rPr lang="zh-TW" altLang="zh-TW" sz="1200" kern="1200" dirty="0" smtClean="0">
                <a:solidFill>
                  <a:schemeClr val="tx1"/>
                </a:solidFill>
                <a:effectLst/>
                <a:latin typeface="+mn-lt"/>
                <a:ea typeface="+mn-ea"/>
                <a:cs typeface="+mn-cs"/>
              </a:rPr>
              <a:t>，</a:t>
            </a:r>
            <a:r>
              <a:rPr lang="en-US" altLang="zh-TW" sz="1200" kern="1200" dirty="0" smtClean="0">
                <a:solidFill>
                  <a:schemeClr val="tx1"/>
                </a:solidFill>
                <a:effectLst/>
                <a:latin typeface="+mn-lt"/>
                <a:ea typeface="+mn-ea"/>
                <a:cs typeface="+mn-cs"/>
              </a:rPr>
              <a:t>p  =  0.413</a:t>
            </a:r>
            <a:r>
              <a:rPr lang="zh-TW" altLang="zh-TW" sz="1200" kern="1200" dirty="0" smtClean="0">
                <a:solidFill>
                  <a:schemeClr val="tx1"/>
                </a:solidFill>
                <a:effectLst/>
                <a:latin typeface="+mn-lt"/>
                <a:ea typeface="+mn-ea"/>
                <a:cs typeface="+mn-cs"/>
              </a:rPr>
              <a:t>），結果顯示</a:t>
            </a:r>
            <a:r>
              <a:rPr lang="zh-TW" altLang="en-US" sz="1200" kern="1200" dirty="0" smtClean="0">
                <a:solidFill>
                  <a:schemeClr val="tx1"/>
                </a:solidFill>
                <a:effectLst/>
                <a:latin typeface="+mn-lt"/>
                <a:ea typeface="+mn-ea"/>
                <a:cs typeface="+mn-cs"/>
              </a:rPr>
              <a:t>沒有顯著差異</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375818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2</a:t>
            </a:fld>
            <a:endParaRPr lang="zh-TW" altLang="en-US"/>
          </a:p>
        </p:txBody>
      </p:sp>
    </p:spTree>
    <p:extLst>
      <p:ext uri="{BB962C8B-B14F-4D97-AF65-F5344CB8AC3E}">
        <p14:creationId xmlns:p14="http://schemas.microsoft.com/office/powerpoint/2010/main" val="226521538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第</a:t>
            </a:r>
            <a:r>
              <a:rPr lang="en-US" altLang="zh-TW" sz="1200" kern="1200" dirty="0" smtClean="0">
                <a:solidFill>
                  <a:schemeClr val="tx1"/>
                </a:solidFill>
                <a:effectLst/>
                <a:latin typeface="+mn-lt"/>
                <a:ea typeface="+mn-ea"/>
                <a:cs typeface="+mn-cs"/>
              </a:rPr>
              <a:t>1</a:t>
            </a:r>
            <a:r>
              <a:rPr lang="zh-TW" altLang="en-US" sz="1200" kern="1200" dirty="0" smtClean="0">
                <a:solidFill>
                  <a:schemeClr val="tx1"/>
                </a:solidFill>
                <a:effectLst/>
                <a:latin typeface="+mn-lt"/>
                <a:ea typeface="+mn-ea"/>
                <a:cs typeface="+mn-cs"/>
              </a:rPr>
              <a:t>點</a:t>
            </a: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可以</a:t>
            </a:r>
            <a:r>
              <a:rPr lang="zh-TW" altLang="zh-TW" sz="1200" kern="1200" dirty="0" smtClean="0">
                <a:solidFill>
                  <a:schemeClr val="tx1"/>
                </a:solidFill>
                <a:effectLst/>
                <a:latin typeface="+mn-lt"/>
                <a:ea typeface="+mn-ea"/>
                <a:cs typeface="+mn-cs"/>
              </a:rPr>
              <a:t>進一步的研究菜單區域位置的受歡迎程度是否受菜單內容的影響</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8323345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a:spcAft>
                <a:spcPts val="0"/>
              </a:spcAft>
            </a:pPr>
            <a:r>
              <a:rPr lang="zh-TW" altLang="en-US" sz="1200" dirty="0" smtClean="0">
                <a:solidFill>
                  <a:prstClr val="black"/>
                </a:solidFill>
                <a:latin typeface="微軟正黑體" panose="020B0604030504040204" pitchFamily="34" charset="-120"/>
                <a:ea typeface="微軟正黑體" panose="020B0604030504040204" pitchFamily="34" charset="-120"/>
              </a:rPr>
              <a:t>證實了以上兩個假設</a:t>
            </a:r>
            <a:endParaRPr lang="zh-TW" altLang="zh-TW" sz="1200"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B709B49-FE34-47F5-9CA4-190B745D6863}" type="slidenum">
              <a:rPr kumimoji="0" lang="zh-TW" altLang="en-US" sz="1200" b="0" i="0" u="none" strike="noStrike" kern="1200" cap="none" spc="0" normalizeH="0" baseline="0" noProof="0" smtClean="0">
                <a:ln>
                  <a:noFill/>
                </a:ln>
                <a:solidFill>
                  <a:prstClr val="black"/>
                </a:solidFill>
                <a:effectLst/>
                <a:uLnTx/>
                <a:uFillTx/>
                <a:latin typeface="Calibri" panose="020F0502020204030204"/>
                <a:ea typeface="新細明體" panose="02020500000000000000" pitchFamily="18" charset="-120"/>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zh-TW" altLang="en-US" sz="1200" b="0" i="0" u="none" strike="noStrike" kern="1200" cap="none" spc="0" normalizeH="0" baseline="0" noProof="0">
              <a:ln>
                <a:noFill/>
              </a:ln>
              <a:solidFill>
                <a:prstClr val="black"/>
              </a:solidFill>
              <a:effectLst/>
              <a:uLnTx/>
              <a:uFillTx/>
              <a:latin typeface="Calibri" panose="020F0502020204030204"/>
              <a:ea typeface="新細明體" panose="02020500000000000000" pitchFamily="18" charset="-120"/>
              <a:cs typeface="+mn-cs"/>
            </a:endParaRPr>
          </a:p>
        </p:txBody>
      </p:sp>
    </p:spTree>
    <p:extLst>
      <p:ext uri="{BB962C8B-B14F-4D97-AF65-F5344CB8AC3E}">
        <p14:creationId xmlns:p14="http://schemas.microsoft.com/office/powerpoint/2010/main" val="25437698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a:t>
            </a:r>
            <a:r>
              <a:rPr lang="zh-TW" altLang="en-US"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第一點</a:t>
            </a:r>
            <a:r>
              <a:rPr lang="en-US" altLang="zh-TW" sz="1200" b="1" kern="1200" dirty="0" smtClean="0">
                <a:solidFill>
                  <a:schemeClr val="accent2">
                    <a:lumMod val="50000"/>
                  </a:schemeClr>
                </a:solidFill>
                <a:latin typeface="微軟正黑體" panose="020B0604030504040204" pitchFamily="34" charset="-120"/>
                <a:ea typeface="微軟正黑體" panose="020B0604030504040204" pitchFamily="34" charset="-120"/>
                <a:cs typeface="+mn-cs"/>
              </a:rPr>
              <a:t>)</a:t>
            </a:r>
            <a:r>
              <a:rPr lang="zh-TW" altLang="zh-TW" sz="1200" kern="1200" dirty="0" smtClean="0">
                <a:solidFill>
                  <a:schemeClr val="tx1"/>
                </a:solidFill>
                <a:effectLst/>
                <a:latin typeface="+mn-lt"/>
                <a:ea typeface="+mn-ea"/>
                <a:cs typeface="+mn-cs"/>
              </a:rPr>
              <a:t>在本研究中，分析觀看不同環境圖片時，有不同階級的恢復情形的眼睛移動。</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b="1" kern="1200" dirty="0" smtClean="0">
                <a:solidFill>
                  <a:schemeClr val="tx1"/>
                </a:solidFill>
                <a:effectLst/>
                <a:latin typeface="+mn-lt"/>
                <a:ea typeface="+mn-ea"/>
                <a:cs typeface="+mn-cs"/>
              </a:rPr>
              <a:t>(</a:t>
            </a:r>
            <a:r>
              <a:rPr lang="zh-TW" altLang="en-US" sz="1200" b="1" kern="1200" dirty="0" smtClean="0">
                <a:solidFill>
                  <a:schemeClr val="tx1"/>
                </a:solidFill>
                <a:effectLst/>
                <a:latin typeface="+mn-lt"/>
                <a:ea typeface="+mn-ea"/>
                <a:cs typeface="+mn-cs"/>
              </a:rPr>
              <a:t>第二點</a:t>
            </a:r>
            <a:r>
              <a:rPr lang="en-US" altLang="zh-TW" sz="1200" b="1"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陶醉性在注意力恢復中為重要的角色</a:t>
            </a: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en-US" sz="1200" b="1" kern="1200" dirty="0">
              <a:solidFill>
                <a:schemeClr val="accent2">
                  <a:lumMod val="50000"/>
                </a:schemeClr>
              </a:solidFill>
              <a:latin typeface="微軟正黑體" panose="020B0604030504040204" pitchFamily="34" charset="-120"/>
              <a:ea typeface="微軟正黑體" panose="020B0604030504040204" pitchFamily="34" charset="-120"/>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3</a:t>
            </a:fld>
            <a:endParaRPr lang="zh-TW" altLang="en-US"/>
          </a:p>
        </p:txBody>
      </p:sp>
    </p:spTree>
    <p:extLst>
      <p:ext uri="{BB962C8B-B14F-4D97-AF65-F5344CB8AC3E}">
        <p14:creationId xmlns:p14="http://schemas.microsoft.com/office/powerpoint/2010/main" val="1817214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第一點</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眼動追踪提供了各種注視行為的測量，通常使用注視持續時間和注視次數。</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1200" kern="1200" dirty="0" smtClean="0">
                <a:solidFill>
                  <a:schemeClr val="tx1"/>
                </a:solidFill>
                <a:effectLst/>
                <a:latin typeface="+mn-lt"/>
                <a:ea typeface="+mn-ea"/>
                <a:cs typeface="+mn-cs"/>
              </a:rPr>
              <a:t>如果自然場景相較於城市場景，能吸引更多的注意力，也就是可能會有更好的視覺搜索以及更多的注視次數，但</a:t>
            </a:r>
            <a:r>
              <a:rPr lang="en-US" altLang="zh-TW" sz="1200" kern="1200" dirty="0" err="1" smtClean="0">
                <a:solidFill>
                  <a:schemeClr val="tx1"/>
                </a:solidFill>
                <a:effectLst/>
                <a:latin typeface="+mn-lt"/>
                <a:ea typeface="+mn-ea"/>
                <a:cs typeface="+mn-cs"/>
              </a:rPr>
              <a:t>Berto</a:t>
            </a:r>
            <a:r>
              <a:rPr lang="en-US" altLang="zh-TW" sz="1200" kern="1200" dirty="0" smtClean="0">
                <a:solidFill>
                  <a:schemeClr val="tx1"/>
                </a:solidFill>
                <a:effectLst/>
                <a:latin typeface="+mn-lt"/>
                <a:ea typeface="+mn-ea"/>
                <a:cs typeface="+mn-cs"/>
              </a:rPr>
              <a:t> et al. (2008)</a:t>
            </a:r>
            <a:r>
              <a:rPr lang="zh-TW" altLang="zh-TW" sz="1200" kern="1200" dirty="0" smtClean="0">
                <a:solidFill>
                  <a:schemeClr val="tx1"/>
                </a:solidFill>
                <a:effectLst/>
                <a:latin typeface="+mn-lt"/>
                <a:ea typeface="+mn-ea"/>
                <a:cs typeface="+mn-cs"/>
              </a:rPr>
              <a:t>的研究結果顯示了相反的趨勢。</a:t>
            </a:r>
            <a:endParaRPr lang="en-US"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第二點</a:t>
            </a:r>
            <a:r>
              <a:rPr lang="en-US" altLang="zh-TW" sz="1200" kern="1200" dirty="0" smtClean="0">
                <a:solidFill>
                  <a:schemeClr val="tx1"/>
                </a:solidFill>
                <a:effectLst/>
                <a:latin typeface="+mn-lt"/>
                <a:ea typeface="+mn-ea"/>
                <a:cs typeface="+mn-cs"/>
              </a:rPr>
              <a:t>)</a:t>
            </a:r>
            <a:r>
              <a:rPr lang="zh-TW" altLang="en-US" sz="1200" b="1" dirty="0" smtClean="0">
                <a:solidFill>
                  <a:prstClr val="black"/>
                </a:solidFill>
                <a:latin typeface="微軟正黑體" panose="020B0604030504040204" pitchFamily="34" charset="-120"/>
                <a:ea typeface="微軟正黑體" panose="020B0604030504040204" pitchFamily="34" charset="-120"/>
              </a:rPr>
              <a:t>結果顯示大自然場景在眼睛移動上所花費的次數比城市場景少。</a:t>
            </a:r>
            <a:endParaRPr lang="en-US" altLang="zh-TW" sz="1200" b="1" dirty="0" smtClean="0">
              <a:solidFill>
                <a:prstClr val="black"/>
              </a:solidFill>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TW" sz="1200" b="1" kern="1200" dirty="0" smtClean="0">
              <a:solidFill>
                <a:prstClr val="black"/>
              </a:solidFill>
              <a:effectLst/>
              <a:latin typeface="微軟正黑體" panose="020B0604030504040204" pitchFamily="34" charset="-120"/>
              <a:ea typeface="微軟正黑體" panose="020B0604030504040204" pitchFamily="34" charset="-12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kern="1200" dirty="0" smtClean="0">
                <a:solidFill>
                  <a:schemeClr val="tx1"/>
                </a:solidFill>
                <a:effectLst/>
                <a:latin typeface="+mn-lt"/>
                <a:ea typeface="+mn-ea"/>
                <a:cs typeface="+mn-cs"/>
              </a:rPr>
              <a:t>這與</a:t>
            </a:r>
            <a:r>
              <a:rPr lang="en-US" altLang="zh-TW" sz="1200" b="1" kern="1200" dirty="0" smtClean="0">
                <a:solidFill>
                  <a:schemeClr val="tx1"/>
                </a:solidFill>
                <a:effectLst/>
                <a:latin typeface="+mn-lt"/>
                <a:ea typeface="+mn-ea"/>
                <a:cs typeface="+mn-cs"/>
              </a:rPr>
              <a:t>Kaplan</a:t>
            </a:r>
            <a:r>
              <a:rPr lang="zh-TW" altLang="en-US" sz="1200" b="1" kern="1200" dirty="0" smtClean="0">
                <a:solidFill>
                  <a:schemeClr val="tx1"/>
                </a:solidFill>
                <a:effectLst/>
                <a:latin typeface="+mn-lt"/>
                <a:ea typeface="+mn-ea"/>
                <a:cs typeface="+mn-cs"/>
              </a:rPr>
              <a:t>的軟性陶醉的概念一樣</a:t>
            </a:r>
            <a:r>
              <a:rPr lang="en-US" altLang="zh-TW" sz="1200" b="1" kern="1200" dirty="0" smtClean="0">
                <a:solidFill>
                  <a:schemeClr val="tx1"/>
                </a:solidFill>
                <a:effectLst/>
                <a:latin typeface="+mn-lt"/>
                <a:ea typeface="+mn-ea"/>
                <a:cs typeface="+mn-cs"/>
              </a:rPr>
              <a:t>(</a:t>
            </a:r>
            <a:r>
              <a:rPr lang="zh-TW" altLang="zh-TW" sz="1200" b="1" kern="1200" dirty="0" smtClean="0">
                <a:solidFill>
                  <a:schemeClr val="tx1"/>
                </a:solidFill>
                <a:effectLst/>
                <a:latin typeface="+mn-lt"/>
                <a:ea typeface="+mn-ea"/>
                <a:cs typeface="+mn-cs"/>
              </a:rPr>
              <a:t>軟性陶醉的概念指自然的環境會喚起所謂人類的平靜沉思</a:t>
            </a:r>
            <a:r>
              <a:rPr lang="en-US" altLang="zh-TW" sz="1200" b="1" kern="1200" dirty="0" smtClean="0">
                <a:solidFill>
                  <a:schemeClr val="tx1"/>
                </a:solidFill>
                <a:effectLst/>
                <a:latin typeface="+mn-lt"/>
                <a:ea typeface="+mn-ea"/>
                <a:cs typeface="+mn-cs"/>
              </a:rPr>
              <a:t>)</a:t>
            </a:r>
            <a:r>
              <a:rPr lang="zh-TW" altLang="zh-TW" sz="1200" b="1" kern="1200" dirty="0" smtClean="0">
                <a:solidFill>
                  <a:schemeClr val="tx1"/>
                </a:solidFill>
                <a:effectLst/>
                <a:latin typeface="+mn-lt"/>
                <a:ea typeface="+mn-ea"/>
                <a:cs typeface="+mn-cs"/>
              </a:rPr>
              <a:t>。</a:t>
            </a:r>
            <a:endParaRPr lang="zh-TW" altLang="zh-TW"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smtClean="0">
              <a:solidFill>
                <a:schemeClr val="tx1"/>
              </a:solidFill>
              <a:effectLst/>
              <a:latin typeface="+mn-lt"/>
              <a:ea typeface="+mn-ea"/>
              <a:cs typeface="+mn-cs"/>
            </a:endParaRPr>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4</a:t>
            </a:fld>
            <a:endParaRPr lang="zh-TW" altLang="en-US"/>
          </a:p>
        </p:txBody>
      </p:sp>
    </p:spTree>
    <p:extLst>
      <p:ext uri="{BB962C8B-B14F-4D97-AF65-F5344CB8AC3E}">
        <p14:creationId xmlns:p14="http://schemas.microsoft.com/office/powerpoint/2010/main" val="9929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但在建築環境的視覺特徵上，可能類似於自然環境，對於這些建築環境的視覺注意力的恢復潛力，需要更進一步的實際檢驗。</a:t>
            </a: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5</a:t>
            </a:fld>
            <a:endParaRPr lang="zh-TW" altLang="en-US"/>
          </a:p>
        </p:txBody>
      </p:sp>
    </p:spTree>
    <p:extLst>
      <p:ext uri="{BB962C8B-B14F-4D97-AF65-F5344CB8AC3E}">
        <p14:creationId xmlns:p14="http://schemas.microsoft.com/office/powerpoint/2010/main" val="38909330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TW" sz="1200" kern="1200" dirty="0" smtClean="0">
                <a:solidFill>
                  <a:schemeClr val="tx1"/>
                </a:solidFill>
                <a:effectLst/>
                <a:latin typeface="+mn-lt"/>
                <a:ea typeface="+mn-ea"/>
                <a:cs typeface="+mn-cs"/>
              </a:rPr>
              <a:t>(</a:t>
            </a:r>
            <a:r>
              <a:rPr lang="zh-TW" altLang="en-US" sz="1200" kern="1200" dirty="0" smtClean="0">
                <a:solidFill>
                  <a:schemeClr val="tx1"/>
                </a:solidFill>
                <a:effectLst/>
                <a:latin typeface="+mn-lt"/>
                <a:ea typeface="+mn-ea"/>
                <a:cs typeface="+mn-cs"/>
              </a:rPr>
              <a:t>第二點</a:t>
            </a:r>
            <a:r>
              <a:rPr lang="en-US" altLang="zh-TW" sz="1200" kern="1200" dirty="0" smtClean="0">
                <a:solidFill>
                  <a:schemeClr val="tx1"/>
                </a:solidFill>
                <a:effectLst/>
                <a:latin typeface="+mn-lt"/>
                <a:ea typeface="+mn-ea"/>
                <a:cs typeface="+mn-cs"/>
              </a:rPr>
              <a:t>))</a:t>
            </a:r>
            <a:r>
              <a:rPr lang="zh-TW" altLang="zh-TW" sz="1200" kern="1200" dirty="0" smtClean="0">
                <a:solidFill>
                  <a:schemeClr val="tx1"/>
                </a:solidFill>
                <a:effectLst/>
                <a:latin typeface="+mn-lt"/>
                <a:ea typeface="+mn-ea"/>
                <a:cs typeface="+mn-cs"/>
              </a:rPr>
              <a:t>眼動研究文獻中，提出這種差距在恢復潛力中，是否也可能基於歷史城市場景中的特定視覺特徵值。</a:t>
            </a:r>
          </a:p>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6</a:t>
            </a:fld>
            <a:endParaRPr lang="zh-TW" altLang="en-US"/>
          </a:p>
        </p:txBody>
      </p:sp>
    </p:spTree>
    <p:extLst>
      <p:ext uri="{BB962C8B-B14F-4D97-AF65-F5344CB8AC3E}">
        <p14:creationId xmlns:p14="http://schemas.microsoft.com/office/powerpoint/2010/main" val="1399147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7</a:t>
            </a:fld>
            <a:endParaRPr lang="zh-TW" altLang="en-US"/>
          </a:p>
        </p:txBody>
      </p:sp>
    </p:spTree>
    <p:extLst>
      <p:ext uri="{BB962C8B-B14F-4D97-AF65-F5344CB8AC3E}">
        <p14:creationId xmlns:p14="http://schemas.microsoft.com/office/powerpoint/2010/main" val="932596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lvl="0" indent="0">
              <a:buFont typeface="Arial" panose="020B0604020202020204" pitchFamily="34" charset="0"/>
              <a:buNone/>
            </a:pPr>
            <a:endParaRPr lang="zh-TW" altLang="en-US" sz="1200" b="1" dirty="0">
              <a:solidFill>
                <a:prstClr val="black"/>
              </a:solidFill>
              <a:latin typeface="微軟正黑體" panose="020B0604030504040204" pitchFamily="34" charset="-120"/>
              <a:ea typeface="微軟正黑體" panose="020B0604030504040204" pitchFamily="34" charset="-120"/>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8</a:t>
            </a:fld>
            <a:endParaRPr lang="zh-TW" altLang="en-US"/>
          </a:p>
        </p:txBody>
      </p:sp>
    </p:spTree>
    <p:extLst>
      <p:ext uri="{BB962C8B-B14F-4D97-AF65-F5344CB8AC3E}">
        <p14:creationId xmlns:p14="http://schemas.microsoft.com/office/powerpoint/2010/main" val="6315154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200" b="1" dirty="0" smtClean="0">
                <a:latin typeface="微軟正黑體" panose="020B0604030504040204" pitchFamily="34" charset="-120"/>
                <a:ea typeface="微軟正黑體" panose="020B0604030504040204" pitchFamily="34" charset="-120"/>
              </a:rPr>
              <a:t>每種圖像顯示</a:t>
            </a:r>
            <a:r>
              <a:rPr lang="en-US" altLang="zh-TW" sz="1200" b="1" dirty="0" smtClean="0">
                <a:latin typeface="微軟正黑體" panose="020B0604030504040204" pitchFamily="34" charset="-120"/>
                <a:ea typeface="微軟正黑體" panose="020B0604030504040204" pitchFamily="34" charset="-120"/>
              </a:rPr>
              <a:t>15sec(</a:t>
            </a:r>
            <a:r>
              <a:rPr lang="zh-TW" altLang="en-US" sz="1200" b="1" dirty="0" smtClean="0">
                <a:latin typeface="微軟正黑體" panose="020B0604030504040204" pitchFamily="34" charset="-120"/>
                <a:ea typeface="微軟正黑體" panose="020B0604030504040204" pitchFamily="34" charset="-120"/>
              </a:rPr>
              <a:t>圖片在網路上找不到，也不會是受測者在平常或周末旅遊時看到的場景</a:t>
            </a:r>
            <a:r>
              <a:rPr lang="en-US" altLang="zh-TW" sz="1200" b="1" dirty="0" smtClean="0">
                <a:latin typeface="微軟正黑體" panose="020B0604030504040204" pitchFamily="34" charset="-120"/>
                <a:ea typeface="微軟正黑體" panose="020B0604030504040204" pitchFamily="34" charset="-120"/>
              </a:rPr>
              <a:t>)</a:t>
            </a:r>
            <a:endParaRPr lang="zh-TW" altLang="en-US" sz="1200" b="1" dirty="0" smtClean="0">
              <a:latin typeface="微軟正黑體" panose="020B0604030504040204" pitchFamily="34" charset="-120"/>
              <a:ea typeface="微軟正黑體" panose="020B0604030504040204" pitchFamily="34" charset="-12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TW" altLang="zh-TW" sz="1200" kern="1200" dirty="0">
              <a:solidFill>
                <a:schemeClr val="tx1"/>
              </a:solidFill>
              <a:effectLst/>
              <a:latin typeface="+mn-lt"/>
              <a:ea typeface="+mn-ea"/>
              <a:cs typeface="+mn-cs"/>
            </a:endParaRPr>
          </a:p>
        </p:txBody>
      </p:sp>
      <p:sp>
        <p:nvSpPr>
          <p:cNvPr id="4" name="投影片編號版面配置區 3"/>
          <p:cNvSpPr>
            <a:spLocks noGrp="1"/>
          </p:cNvSpPr>
          <p:nvPr>
            <p:ph type="sldNum" sz="quarter" idx="10"/>
          </p:nvPr>
        </p:nvSpPr>
        <p:spPr/>
        <p:txBody>
          <a:bodyPr/>
          <a:lstStyle/>
          <a:p>
            <a:fld id="{3B709B49-FE34-47F5-9CA4-190B745D6863}" type="slidenum">
              <a:rPr lang="zh-TW" altLang="en-US" smtClean="0"/>
              <a:t>9</a:t>
            </a:fld>
            <a:endParaRPr lang="zh-TW" altLang="en-US"/>
          </a:p>
        </p:txBody>
      </p:sp>
    </p:spTree>
    <p:extLst>
      <p:ext uri="{BB962C8B-B14F-4D97-AF65-F5344CB8AC3E}">
        <p14:creationId xmlns:p14="http://schemas.microsoft.com/office/powerpoint/2010/main" val="1857757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1">
        <a:schemeClr val="bg1"/>
      </p:bgRef>
    </p:bg>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778263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161265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180809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7430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日期版面配置區 3"/>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4048917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838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6172200" y="1825625"/>
            <a:ext cx="5181600" cy="435133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56787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46340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6964989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624325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29433573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日期版面配置區 4"/>
          <p:cNvSpPr>
            <a:spLocks noGrp="1"/>
          </p:cNvSpPr>
          <p:nvPr>
            <p:ph type="dt" sz="half" idx="10"/>
          </p:nvPr>
        </p:nvSpPr>
        <p:spPr/>
        <p:txBody>
          <a:bodyPr/>
          <a:lstStyle/>
          <a:p>
            <a:fld id="{87B09BF9-A554-4500-B2DF-9FA5F9B110F8}" type="datetimeFigureOut">
              <a:rPr lang="zh-TW" altLang="en-US" smtClean="0"/>
              <a:t>2019/11/11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3324823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B09BF9-A554-4500-B2DF-9FA5F9B110F8}" type="datetimeFigureOut">
              <a:rPr lang="zh-TW" altLang="en-US" smtClean="0"/>
              <a:t>2019/11/11</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A91835-1908-4331-A900-C0FC59490649}" type="slidenum">
              <a:rPr lang="zh-TW" altLang="en-US" smtClean="0"/>
              <a:t>‹#›</a:t>
            </a:fld>
            <a:endParaRPr lang="zh-TW" altLang="en-US"/>
          </a:p>
        </p:txBody>
      </p:sp>
    </p:spTree>
    <p:extLst>
      <p:ext uri="{BB962C8B-B14F-4D97-AF65-F5344CB8AC3E}">
        <p14:creationId xmlns:p14="http://schemas.microsoft.com/office/powerpoint/2010/main" val="7017453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99CCFF"/>
        </a:solidFill>
        <a:effectLst/>
      </p:bgPr>
    </p:bg>
    <p:spTree>
      <p:nvGrpSpPr>
        <p:cNvPr id="1" name=""/>
        <p:cNvGrpSpPr/>
        <p:nvPr/>
      </p:nvGrpSpPr>
      <p:grpSpPr>
        <a:xfrm>
          <a:off x="0" y="0"/>
          <a:ext cx="0" cy="0"/>
          <a:chOff x="0" y="0"/>
          <a:chExt cx="0" cy="0"/>
        </a:xfrm>
      </p:grpSpPr>
      <p:sp>
        <p:nvSpPr>
          <p:cNvPr id="2" name="標題 1"/>
          <p:cNvSpPr>
            <a:spLocks noGrp="1"/>
          </p:cNvSpPr>
          <p:nvPr>
            <p:ph type="ctrTitle"/>
          </p:nvPr>
        </p:nvSpPr>
        <p:spPr>
          <a:xfrm>
            <a:off x="-2600" y="2582779"/>
            <a:ext cx="12096206" cy="1636294"/>
          </a:xfrm>
        </p:spPr>
        <p:txBody>
          <a:bodyPr>
            <a:noAutofit/>
          </a:bodyPr>
          <a:lstStyle/>
          <a:p>
            <a:r>
              <a:rPr lang="en-US" altLang="zh-TW" dirty="0"/>
              <a:t>Differences in eye movements while viewing images with various levels of </a:t>
            </a:r>
            <a:r>
              <a:rPr lang="en-US" altLang="zh-TW" dirty="0" err="1"/>
              <a:t>restorativeness</a:t>
            </a:r>
            <a:endParaRPr lang="en-US" altLang="zh-TW" dirty="0"/>
          </a:p>
        </p:txBody>
      </p:sp>
      <p:sp>
        <p:nvSpPr>
          <p:cNvPr id="4" name="文字方塊 3"/>
          <p:cNvSpPr txBox="1"/>
          <p:nvPr/>
        </p:nvSpPr>
        <p:spPr>
          <a:xfrm>
            <a:off x="8821017" y="5939752"/>
            <a:ext cx="3173506" cy="523220"/>
          </a:xfrm>
          <a:prstGeom prst="rect">
            <a:avLst/>
          </a:prstGeom>
          <a:noFill/>
        </p:spPr>
        <p:txBody>
          <a:bodyPr wrap="square" rtlCol="0">
            <a:spAutoFit/>
          </a:bodyPr>
          <a:lstStyle/>
          <a:p>
            <a:r>
              <a:rPr lang="en-US" altLang="zh-TW" sz="2800" b="1" dirty="0"/>
              <a:t>Reporter</a:t>
            </a:r>
            <a:r>
              <a:rPr lang="zh-TW" altLang="en-US" sz="2800" b="1" dirty="0"/>
              <a:t>：</a:t>
            </a:r>
            <a:r>
              <a:rPr lang="zh-TW" altLang="en-US" sz="2800" b="1" dirty="0">
                <a:latin typeface="微軟正黑體" panose="020B0604030504040204" pitchFamily="34" charset="-120"/>
                <a:ea typeface="微軟正黑體" panose="020B0604030504040204" pitchFamily="34" charset="-120"/>
              </a:rPr>
              <a:t>陳姿璇</a:t>
            </a:r>
          </a:p>
        </p:txBody>
      </p:sp>
    </p:spTree>
    <p:extLst>
      <p:ext uri="{BB962C8B-B14F-4D97-AF65-F5344CB8AC3E}">
        <p14:creationId xmlns:p14="http://schemas.microsoft.com/office/powerpoint/2010/main" val="25830872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84805" y="1589153"/>
            <a:ext cx="11440380" cy="523220"/>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39</a:t>
            </a:r>
            <a:r>
              <a:rPr lang="zh-TW" altLang="en-US" sz="2800" b="1" dirty="0">
                <a:solidFill>
                  <a:prstClr val="black"/>
                </a:solidFill>
                <a:latin typeface="微軟正黑體" panose="020B0604030504040204" pitchFamily="34" charset="-120"/>
                <a:ea typeface="微軟正黑體" panose="020B0604030504040204" pitchFamily="34" charset="-120"/>
              </a:rPr>
              <a:t>張圖像：</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0" y="2192912"/>
            <a:ext cx="12616795" cy="523220"/>
          </a:xfrm>
          <a:prstGeom prst="rect">
            <a:avLst/>
          </a:prstGeom>
        </p:spPr>
        <p:txBody>
          <a:bodyPr wrap="square">
            <a:spAutoFit/>
          </a:bodyPr>
          <a:lstStyle/>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13</a:t>
            </a:r>
            <a:r>
              <a:rPr lang="zh-TW" altLang="en-US" sz="2800" b="1" dirty="0">
                <a:solidFill>
                  <a:prstClr val="black"/>
                </a:solidFill>
                <a:latin typeface="微軟正黑體" panose="020B0604030504040204" pitchFamily="34" charset="-120"/>
                <a:ea typeface="微軟正黑體" panose="020B0604030504040204" pitchFamily="34" charset="-120"/>
              </a:rPr>
              <a:t>張為捷克共和國，比利時和美國的</a:t>
            </a:r>
            <a:r>
              <a:rPr lang="zh-TW" altLang="en-US" sz="2800" b="1" dirty="0" smtClean="0">
                <a:solidFill>
                  <a:prstClr val="black"/>
                </a:solidFill>
                <a:latin typeface="微軟正黑體" panose="020B0604030504040204" pitchFamily="34" charset="-120"/>
                <a:ea typeface="微軟正黑體" panose="020B0604030504040204" pitchFamily="34" charset="-120"/>
              </a:rPr>
              <a:t>城市</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9448" y="2993124"/>
            <a:ext cx="11245195" cy="523220"/>
          </a:xfrm>
          <a:prstGeom prst="rect">
            <a:avLst/>
          </a:prstGeom>
        </p:spPr>
        <p:txBody>
          <a:bodyPr wrap="square">
            <a:spAutoFit/>
          </a:bodyPr>
          <a:lstStyle/>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13</a:t>
            </a:r>
            <a:r>
              <a:rPr lang="zh-TW" altLang="en-US" sz="2800" b="1" dirty="0">
                <a:solidFill>
                  <a:prstClr val="black"/>
                </a:solidFill>
                <a:latin typeface="微軟正黑體" panose="020B0604030504040204" pitchFamily="34" charset="-120"/>
                <a:ea typeface="微軟正黑體" panose="020B0604030504040204" pitchFamily="34" charset="-120"/>
              </a:rPr>
              <a:t>張為比利時，英國，德國，荷蘭和瑞士的古老的</a:t>
            </a:r>
            <a:r>
              <a:rPr lang="zh-TW" altLang="en-US" sz="2800" b="1" dirty="0" smtClean="0">
                <a:solidFill>
                  <a:prstClr val="black"/>
                </a:solidFill>
                <a:latin typeface="微軟正黑體" panose="020B0604030504040204" pitchFamily="34" charset="-120"/>
                <a:ea typeface="微軟正黑體" panose="020B0604030504040204" pitchFamily="34" charset="-120"/>
              </a:rPr>
              <a:t>城市</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9448" y="3793336"/>
            <a:ext cx="11828886" cy="523220"/>
          </a:xfrm>
          <a:prstGeom prst="rect">
            <a:avLst/>
          </a:prstGeom>
        </p:spPr>
        <p:txBody>
          <a:bodyPr wrap="square">
            <a:spAutoFit/>
          </a:bodyPr>
          <a:lstStyle/>
          <a:p>
            <a:pPr marL="457200" lvl="0" indent="-457200">
              <a:buFont typeface="Wingdings" panose="05000000000000000000" pitchFamily="2" charset="2"/>
              <a:buChar char="ü"/>
            </a:pPr>
            <a:r>
              <a:rPr lang="en-US" altLang="zh-TW" sz="2800" b="1" dirty="0">
                <a:solidFill>
                  <a:prstClr val="black"/>
                </a:solidFill>
                <a:latin typeface="微軟正黑體" panose="020B0604030504040204" pitchFamily="34" charset="-120"/>
                <a:ea typeface="微軟正黑體" panose="020B0604030504040204" pitchFamily="34" charset="-120"/>
              </a:rPr>
              <a:t>13</a:t>
            </a:r>
            <a:r>
              <a:rPr lang="zh-TW" altLang="en-US" sz="2800" b="1" dirty="0">
                <a:solidFill>
                  <a:prstClr val="black"/>
                </a:solidFill>
                <a:latin typeface="微軟正黑體" panose="020B0604030504040204" pitchFamily="34" charset="-120"/>
                <a:ea typeface="微軟正黑體" panose="020B0604030504040204" pitchFamily="34" charset="-120"/>
              </a:rPr>
              <a:t>張為捷克共和國的大自然</a:t>
            </a:r>
            <a:r>
              <a:rPr lang="zh-TW" altLang="en-US" sz="2800" b="1" dirty="0" smtClean="0">
                <a:solidFill>
                  <a:prstClr val="black"/>
                </a:solidFill>
                <a:latin typeface="微軟正黑體" panose="020B0604030504040204" pitchFamily="34" charset="-120"/>
                <a:ea typeface="微軟正黑體" panose="020B0604030504040204" pitchFamily="34" charset="-120"/>
              </a:rPr>
              <a:t>景色</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pic>
        <p:nvPicPr>
          <p:cNvPr id="12" name="圖片 11"/>
          <p:cNvPicPr/>
          <p:nvPr/>
        </p:nvPicPr>
        <p:blipFill>
          <a:blip r:embed="rId3"/>
          <a:stretch>
            <a:fillRect/>
          </a:stretch>
        </p:blipFill>
        <p:spPr>
          <a:xfrm>
            <a:off x="139072" y="4316556"/>
            <a:ext cx="12007195" cy="2541444"/>
          </a:xfrm>
          <a:prstGeom prst="rect">
            <a:avLst/>
          </a:prstGeom>
        </p:spPr>
      </p:pic>
    </p:spTree>
    <p:extLst>
      <p:ext uri="{BB962C8B-B14F-4D97-AF65-F5344CB8AC3E}">
        <p14:creationId xmlns:p14="http://schemas.microsoft.com/office/powerpoint/2010/main" val="1423796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3" name="圓角矩形 22"/>
          <p:cNvSpPr/>
          <p:nvPr/>
        </p:nvSpPr>
        <p:spPr>
          <a:xfrm>
            <a:off x="457200" y="4467550"/>
            <a:ext cx="11662605" cy="535570"/>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與自然場景相比，觀看</a:t>
            </a:r>
            <a:r>
              <a:rPr lang="zh-TW" altLang="en-US" sz="2800" b="1" dirty="0">
                <a:solidFill>
                  <a:srgbClr val="CC0000"/>
                </a:solidFill>
                <a:latin typeface="微軟正黑體" panose="020B0604030504040204" pitchFamily="34" charset="-120"/>
                <a:ea typeface="微軟正黑體" panose="020B0604030504040204" pitchFamily="34" charset="-120"/>
              </a:rPr>
              <a:t>城市場景</a:t>
            </a:r>
            <a:r>
              <a:rPr lang="zh-TW" altLang="en-US" sz="2800" b="1" dirty="0">
                <a:solidFill>
                  <a:prstClr val="black"/>
                </a:solidFill>
                <a:latin typeface="微軟正黑體" panose="020B0604030504040204" pitchFamily="34" charset="-120"/>
                <a:ea typeface="微軟正黑體" panose="020B0604030504040204" pitchFamily="34" charset="-120"/>
              </a:rPr>
              <a:t>時的</a:t>
            </a:r>
            <a:r>
              <a:rPr lang="zh-TW" altLang="en-US" sz="2800" b="1" dirty="0">
                <a:solidFill>
                  <a:srgbClr val="CC0000"/>
                </a:solidFill>
                <a:latin typeface="微軟正黑體" panose="020B0604030504040204" pitchFamily="34" charset="-120"/>
                <a:ea typeface="微軟正黑體" panose="020B0604030504040204" pitchFamily="34" charset="-120"/>
              </a:rPr>
              <a:t>注視次數多</a:t>
            </a:r>
            <a:r>
              <a:rPr lang="zh-TW" altLang="en-US" sz="2800" b="1" dirty="0">
                <a:solidFill>
                  <a:prstClr val="black"/>
                </a:solidFill>
                <a:latin typeface="微軟正黑體" panose="020B0604030504040204" pitchFamily="34" charset="-120"/>
                <a:ea typeface="微軟正黑體" panose="020B0604030504040204" pitchFamily="34" charset="-120"/>
              </a:rPr>
              <a:t>且</a:t>
            </a:r>
            <a:r>
              <a:rPr lang="zh-TW" altLang="en-US" sz="2800" b="1" dirty="0">
                <a:solidFill>
                  <a:srgbClr val="CC0000"/>
                </a:solidFill>
                <a:latin typeface="微軟正黑體" panose="020B0604030504040204" pitchFamily="34" charset="-120"/>
                <a:ea typeface="微軟正黑體" panose="020B0604030504040204" pitchFamily="34" charset="-120"/>
              </a:rPr>
              <a:t>眼睛移動距離大</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
        <p:nvSpPr>
          <p:cNvPr id="2" name="矩形 1"/>
          <p:cNvSpPr/>
          <p:nvPr/>
        </p:nvSpPr>
        <p:spPr>
          <a:xfrm>
            <a:off x="0" y="3723833"/>
            <a:ext cx="1577676" cy="523220"/>
          </a:xfrm>
          <a:prstGeom prst="rect">
            <a:avLst/>
          </a:prstGeom>
        </p:spPr>
        <p:txBody>
          <a:bodyPr wrap="non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假設</a:t>
            </a:r>
            <a:r>
              <a:rPr lang="en-US" altLang="zh-TW" sz="2800" b="1" dirty="0">
                <a:solidFill>
                  <a:prstClr val="black"/>
                </a:solidFill>
                <a:latin typeface="微軟正黑體" panose="020B0604030504040204" pitchFamily="34" charset="-120"/>
                <a:ea typeface="微軟正黑體" panose="020B0604030504040204" pitchFamily="34" charset="-120"/>
              </a:rPr>
              <a:t>1</a:t>
            </a:r>
            <a:endParaRPr lang="zh-TW" altLang="en-US" dirty="0"/>
          </a:p>
        </p:txBody>
      </p:sp>
      <p:sp>
        <p:nvSpPr>
          <p:cNvPr id="11" name="矩形 10"/>
          <p:cNvSpPr/>
          <p:nvPr/>
        </p:nvSpPr>
        <p:spPr>
          <a:xfrm>
            <a:off x="0" y="5257214"/>
            <a:ext cx="1577676" cy="523220"/>
          </a:xfrm>
          <a:prstGeom prst="rect">
            <a:avLst/>
          </a:prstGeom>
        </p:spPr>
        <p:txBody>
          <a:bodyPr wrap="none">
            <a:spAutoFit/>
          </a:bodyPr>
          <a:lstStyle/>
          <a:p>
            <a:pPr marL="45720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假設</a:t>
            </a:r>
            <a:r>
              <a:rPr lang="en-US" altLang="zh-TW" sz="2800" b="1" dirty="0" smtClean="0">
                <a:solidFill>
                  <a:prstClr val="black"/>
                </a:solidFill>
                <a:latin typeface="微軟正黑體" panose="020B0604030504040204" pitchFamily="34" charset="-120"/>
                <a:ea typeface="微軟正黑體" panose="020B0604030504040204" pitchFamily="34" charset="-120"/>
              </a:rPr>
              <a:t>2</a:t>
            </a:r>
            <a:endParaRPr lang="zh-TW" altLang="en-US" dirty="0"/>
          </a:p>
        </p:txBody>
      </p:sp>
      <p:sp>
        <p:nvSpPr>
          <p:cNvPr id="15" name="圓角矩形 14"/>
          <p:cNvSpPr/>
          <p:nvPr/>
        </p:nvSpPr>
        <p:spPr>
          <a:xfrm>
            <a:off x="457200" y="5953283"/>
            <a:ext cx="11734800" cy="522731"/>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與一般城市場景相比，觀看</a:t>
            </a:r>
            <a:r>
              <a:rPr lang="zh-TW" altLang="en-US" sz="2800" b="1" dirty="0">
                <a:solidFill>
                  <a:srgbClr val="CC0000"/>
                </a:solidFill>
                <a:latin typeface="微軟正黑體" panose="020B0604030504040204" pitchFamily="34" charset="-120"/>
                <a:ea typeface="微軟正黑體" panose="020B0604030504040204" pitchFamily="34" charset="-120"/>
              </a:rPr>
              <a:t>舊城市場景</a:t>
            </a:r>
            <a:r>
              <a:rPr lang="zh-TW" altLang="en-US" sz="2800" b="1" dirty="0">
                <a:solidFill>
                  <a:prstClr val="black"/>
                </a:solidFill>
                <a:latin typeface="微軟正黑體" panose="020B0604030504040204" pitchFamily="34" charset="-120"/>
                <a:ea typeface="微軟正黑體" panose="020B0604030504040204" pitchFamily="34" charset="-120"/>
              </a:rPr>
              <a:t>時的</a:t>
            </a:r>
            <a:r>
              <a:rPr lang="zh-TW" altLang="en-US" sz="2800" b="1" dirty="0">
                <a:solidFill>
                  <a:srgbClr val="CC0000"/>
                </a:solidFill>
                <a:latin typeface="微軟正黑體" panose="020B0604030504040204" pitchFamily="34" charset="-120"/>
                <a:ea typeface="微軟正黑體" panose="020B0604030504040204" pitchFamily="34" charset="-120"/>
              </a:rPr>
              <a:t>注視次數多</a:t>
            </a:r>
            <a:r>
              <a:rPr lang="zh-TW" altLang="en-US" sz="2800" b="1" dirty="0">
                <a:solidFill>
                  <a:prstClr val="black"/>
                </a:solidFill>
                <a:latin typeface="微軟正黑體" panose="020B0604030504040204" pitchFamily="34" charset="-120"/>
                <a:ea typeface="微軟正黑體" panose="020B0604030504040204" pitchFamily="34" charset="-120"/>
              </a:rPr>
              <a:t>且</a:t>
            </a:r>
            <a:r>
              <a:rPr lang="zh-TW" altLang="en-US" sz="2800" b="1" dirty="0">
                <a:solidFill>
                  <a:srgbClr val="CC0000"/>
                </a:solidFill>
                <a:latin typeface="微軟正黑體" panose="020B0604030504040204" pitchFamily="34" charset="-120"/>
                <a:ea typeface="微軟正黑體" panose="020B0604030504040204" pitchFamily="34" charset="-120"/>
              </a:rPr>
              <a:t>眼睛移動距離大</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
        <p:nvSpPr>
          <p:cNvPr id="7" name="矩形 6"/>
          <p:cNvSpPr/>
          <p:nvPr/>
        </p:nvSpPr>
        <p:spPr>
          <a:xfrm>
            <a:off x="184805" y="1589153"/>
            <a:ext cx="11440380"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分析受測者觀看自然場景、一般城市場景和歷史城市場景的眼睛移動，並進一步分析受測者在這些場景中，注意力恢復性的估計值</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184805" y="2586964"/>
            <a:ext cx="11828886"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目的：利用不一樣的城市場景和自然場景，確定先前研究所觀察的效果，其穩健性。</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9843313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501801" y="2829336"/>
            <a:ext cx="10417881"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為了不讓原先的受測者對圖片有熟悉性，而影響了注視行為，因此找了另一組受測者</a:t>
            </a:r>
            <a:r>
              <a:rPr lang="zh-TW" altLang="en-US" sz="2800" b="1" dirty="0" smtClean="0">
                <a:solidFill>
                  <a:prstClr val="black"/>
                </a:solidFill>
                <a:latin typeface="微軟正黑體" panose="020B0604030504040204" pitchFamily="34" charset="-120"/>
                <a:ea typeface="微軟正黑體" panose="020B0604030504040204" pitchFamily="34" charset="-120"/>
              </a:rPr>
              <a:t>樣本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N = 75, age </a:t>
            </a:r>
            <a:r>
              <a:rPr lang="en-US" altLang="zh-TW"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 20.99, SD = 1.28, range: 19–26, 37 women)</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27017" y="1419533"/>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Pilot study </a:t>
            </a:r>
          </a:p>
        </p:txBody>
      </p:sp>
      <p:sp>
        <p:nvSpPr>
          <p:cNvPr id="10" name="矩形 9"/>
          <p:cNvSpPr/>
          <p:nvPr/>
        </p:nvSpPr>
        <p:spPr>
          <a:xfrm>
            <a:off x="627017" y="4426000"/>
            <a:ext cx="10292665"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利用感知恢復量表</a:t>
            </a:r>
            <a:r>
              <a:rPr lang="en-US" altLang="zh-TW" sz="2800" b="1" dirty="0">
                <a:solidFill>
                  <a:prstClr val="black"/>
                </a:solidFill>
                <a:latin typeface="微軟正黑體" panose="020B0604030504040204" pitchFamily="34" charset="-120"/>
                <a:ea typeface="微軟正黑體" panose="020B0604030504040204" pitchFamily="34" charset="-120"/>
              </a:rPr>
              <a:t>(Perceived </a:t>
            </a:r>
            <a:r>
              <a:rPr lang="en-US" altLang="zh-TW" sz="2800" b="1" dirty="0" err="1">
                <a:solidFill>
                  <a:prstClr val="black"/>
                </a:solidFill>
                <a:latin typeface="微軟正黑體" panose="020B0604030504040204" pitchFamily="34" charset="-120"/>
                <a:ea typeface="微軟正黑體" panose="020B0604030504040204" pitchFamily="34" charset="-120"/>
              </a:rPr>
              <a:t>Restorativeness</a:t>
            </a:r>
            <a:r>
              <a:rPr lang="en-US" altLang="zh-TW" sz="2800" b="1" dirty="0">
                <a:solidFill>
                  <a:prstClr val="black"/>
                </a:solidFill>
                <a:latin typeface="微軟正黑體" panose="020B0604030504040204" pitchFamily="34" charset="-120"/>
                <a:ea typeface="微軟正黑體" panose="020B0604030504040204" pitchFamily="34" charset="-120"/>
              </a:rPr>
              <a:t> Scale ,PRS)</a:t>
            </a:r>
            <a:r>
              <a:rPr lang="zh-TW" altLang="en-US" sz="2800" b="1" dirty="0">
                <a:solidFill>
                  <a:prstClr val="black"/>
                </a:solidFill>
                <a:latin typeface="微軟正黑體" panose="020B0604030504040204" pitchFamily="34" charset="-120"/>
                <a:ea typeface="微軟正黑體" panose="020B0604030504040204" pitchFamily="34" charset="-120"/>
              </a:rPr>
              <a:t>估算全部圖片的恢復潛力</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16726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27017" y="1419533"/>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Pilot study </a:t>
            </a:r>
          </a:p>
        </p:txBody>
      </p:sp>
      <p:sp>
        <p:nvSpPr>
          <p:cNvPr id="10" name="矩形 9"/>
          <p:cNvSpPr/>
          <p:nvPr/>
        </p:nvSpPr>
        <p:spPr>
          <a:xfrm>
            <a:off x="322217" y="2335943"/>
            <a:ext cx="10292665"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prstClr val="black"/>
                </a:solidFill>
                <a:latin typeface="微軟正黑體" panose="020B0604030504040204" pitchFamily="34" charset="-120"/>
                <a:ea typeface="微軟正黑體" panose="020B0604030504040204" pitchFamily="34" charset="-120"/>
              </a:rPr>
              <a:t>感知</a:t>
            </a:r>
            <a:r>
              <a:rPr lang="zh-TW" altLang="en-US" sz="2800" b="1" dirty="0">
                <a:solidFill>
                  <a:prstClr val="black"/>
                </a:solidFill>
                <a:latin typeface="微軟正黑體" panose="020B0604030504040204" pitchFamily="34" charset="-120"/>
                <a:ea typeface="微軟正黑體" panose="020B0604030504040204" pitchFamily="34" charset="-120"/>
              </a:rPr>
              <a:t>恢復量表</a:t>
            </a:r>
            <a:r>
              <a:rPr lang="en-US" altLang="zh-TW" sz="2800" b="1" dirty="0">
                <a:solidFill>
                  <a:prstClr val="black"/>
                </a:solidFill>
                <a:latin typeface="微軟正黑體" panose="020B0604030504040204" pitchFamily="34" charset="-120"/>
                <a:ea typeface="微軟正黑體" panose="020B0604030504040204" pitchFamily="34" charset="-120"/>
              </a:rPr>
              <a:t>(Perceived </a:t>
            </a:r>
            <a:r>
              <a:rPr lang="en-US" altLang="zh-TW" sz="2800" b="1" dirty="0" err="1">
                <a:solidFill>
                  <a:prstClr val="black"/>
                </a:solidFill>
                <a:latin typeface="微軟正黑體" panose="020B0604030504040204" pitchFamily="34" charset="-120"/>
                <a:ea typeface="微軟正黑體" panose="020B0604030504040204" pitchFamily="34" charset="-120"/>
              </a:rPr>
              <a:t>Restorativeness</a:t>
            </a:r>
            <a:r>
              <a:rPr lang="en-US" altLang="zh-TW" sz="2800" b="1" dirty="0">
                <a:solidFill>
                  <a:prstClr val="black"/>
                </a:solidFill>
                <a:latin typeface="微軟正黑體" panose="020B0604030504040204" pitchFamily="34" charset="-120"/>
                <a:ea typeface="微軟正黑體" panose="020B0604030504040204" pitchFamily="34" charset="-120"/>
              </a:rPr>
              <a:t> Scale ,PRS</a:t>
            </a:r>
            <a:r>
              <a:rPr lang="en-US" altLang="zh-TW"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627017" y="3252353"/>
            <a:ext cx="10607040" cy="523220"/>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該量表由</a:t>
            </a:r>
            <a:r>
              <a:rPr lang="en-US" altLang="zh-TW" sz="2800" b="1" dirty="0">
                <a:solidFill>
                  <a:prstClr val="black"/>
                </a:solidFill>
                <a:latin typeface="微軟正黑體" panose="020B0604030504040204" pitchFamily="34" charset="-120"/>
                <a:ea typeface="微軟正黑體" panose="020B0604030504040204" pitchFamily="34" charset="-120"/>
              </a:rPr>
              <a:t>16</a:t>
            </a:r>
            <a:r>
              <a:rPr lang="zh-TW" altLang="en-US" sz="2800" b="1" dirty="0">
                <a:solidFill>
                  <a:prstClr val="black"/>
                </a:solidFill>
                <a:latin typeface="微軟正黑體" panose="020B0604030504040204" pitchFamily="34" charset="-120"/>
                <a:ea typeface="微軟正黑體" panose="020B0604030504040204" pitchFamily="34" charset="-120"/>
              </a:rPr>
              <a:t>個項目組成，每個項目為</a:t>
            </a:r>
            <a:r>
              <a:rPr lang="en-US" altLang="zh-TW" sz="2800" b="1" dirty="0">
                <a:solidFill>
                  <a:prstClr val="black"/>
                </a:solidFill>
                <a:latin typeface="微軟正黑體" panose="020B0604030504040204" pitchFamily="34" charset="-120"/>
                <a:ea typeface="微軟正黑體" panose="020B0604030504040204" pitchFamily="34" charset="-120"/>
              </a:rPr>
              <a:t>7</a:t>
            </a:r>
            <a:r>
              <a:rPr lang="zh-TW" altLang="en-US" sz="2800" b="1" dirty="0">
                <a:solidFill>
                  <a:prstClr val="black"/>
                </a:solidFill>
                <a:latin typeface="微軟正黑體" panose="020B0604030504040204" pitchFamily="34" charset="-120"/>
                <a:ea typeface="微軟正黑體" panose="020B0604030504040204" pitchFamily="34" charset="-120"/>
              </a:rPr>
              <a:t>分（</a:t>
            </a:r>
            <a:r>
              <a:rPr lang="en-US" altLang="zh-TW" sz="2800" b="1" dirty="0">
                <a:solidFill>
                  <a:prstClr val="black"/>
                </a:solidFill>
                <a:latin typeface="微軟正黑體" panose="020B0604030504040204" pitchFamily="34" charset="-120"/>
                <a:ea typeface="微軟正黑體" panose="020B0604030504040204" pitchFamily="34" charset="-120"/>
              </a:rPr>
              <a:t>0 =</a:t>
            </a:r>
            <a:r>
              <a:rPr lang="zh-TW" altLang="en-US" sz="2800" b="1" dirty="0">
                <a:solidFill>
                  <a:prstClr val="black"/>
                </a:solidFill>
                <a:latin typeface="微軟正黑體" panose="020B0604030504040204" pitchFamily="34" charset="-120"/>
                <a:ea typeface="微軟正黑體" panose="020B0604030504040204" pitchFamily="34" charset="-120"/>
              </a:rPr>
              <a:t>完全不，</a:t>
            </a:r>
            <a:r>
              <a:rPr lang="en-US" altLang="zh-TW" sz="2800" b="1" dirty="0">
                <a:solidFill>
                  <a:prstClr val="black"/>
                </a:solidFill>
                <a:latin typeface="微軟正黑體" panose="020B0604030504040204" pitchFamily="34" charset="-120"/>
                <a:ea typeface="微軟正黑體" panose="020B0604030504040204" pitchFamily="34" charset="-120"/>
              </a:rPr>
              <a:t>6 =</a:t>
            </a:r>
            <a:r>
              <a:rPr lang="zh-TW" altLang="en-US" sz="2800" b="1" dirty="0">
                <a:solidFill>
                  <a:prstClr val="black"/>
                </a:solidFill>
                <a:latin typeface="微軟正黑體" panose="020B0604030504040204" pitchFamily="34" charset="-120"/>
                <a:ea typeface="微軟正黑體" panose="020B0604030504040204" pitchFamily="34" charset="-120"/>
              </a:rPr>
              <a:t>完全）</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627017" y="4168763"/>
            <a:ext cx="12344400" cy="523220"/>
          </a:xfrm>
          <a:prstGeom prst="rect">
            <a:avLst/>
          </a:prstGeom>
        </p:spPr>
        <p:txBody>
          <a:bodyPr wrap="square">
            <a:spAutoFit/>
          </a:bodyPr>
          <a:lstStyle/>
          <a:p>
            <a:r>
              <a:rPr lang="zh-TW" altLang="en-US" sz="2800" b="1" dirty="0" smtClean="0">
                <a:solidFill>
                  <a:prstClr val="black"/>
                </a:solidFill>
                <a:latin typeface="微軟正黑體" panose="020B0604030504040204" pitchFamily="34" charset="-120"/>
                <a:ea typeface="微軟正黑體" panose="020B0604030504040204" pitchFamily="34" charset="-120"/>
              </a:rPr>
              <a:t>自</a:t>
            </a:r>
            <a:r>
              <a:rPr lang="zh-TW" altLang="en-US" sz="2800" b="1" dirty="0">
                <a:solidFill>
                  <a:prstClr val="black"/>
                </a:solidFill>
                <a:latin typeface="微軟正黑體" panose="020B0604030504040204" pitchFamily="34" charset="-120"/>
                <a:ea typeface="微軟正黑體" panose="020B0604030504040204" pitchFamily="34" charset="-120"/>
              </a:rPr>
              <a:t>變</a:t>
            </a:r>
            <a:r>
              <a:rPr lang="zh-TW" altLang="en-US" sz="2800" b="1" dirty="0" smtClean="0">
                <a:solidFill>
                  <a:prstClr val="black"/>
                </a:solidFill>
                <a:latin typeface="微軟正黑體" panose="020B0604030504040204" pitchFamily="34" charset="-120"/>
                <a:ea typeface="微軟正黑體" panose="020B0604030504040204" pitchFamily="34" charset="-120"/>
              </a:rPr>
              <a:t>項：眼睛</a:t>
            </a:r>
            <a:r>
              <a:rPr lang="zh-TW" altLang="en-US" sz="2800" b="1" dirty="0">
                <a:solidFill>
                  <a:prstClr val="black"/>
                </a:solidFill>
                <a:latin typeface="微軟正黑體" panose="020B0604030504040204" pitchFamily="34" charset="-120"/>
                <a:ea typeface="微軟正黑體" panose="020B0604030504040204" pitchFamily="34" charset="-120"/>
              </a:rPr>
              <a:t>移動距離、陶醉性、相容性、</a:t>
            </a:r>
            <a:r>
              <a:rPr lang="zh-TW" altLang="en-US" sz="2800" b="1" dirty="0" smtClean="0">
                <a:solidFill>
                  <a:prstClr val="black"/>
                </a:solidFill>
                <a:latin typeface="微軟正黑體" panose="020B0604030504040204" pitchFamily="34" charset="-120"/>
                <a:ea typeface="微軟正黑體" panose="020B0604030504040204" pitchFamily="34" charset="-120"/>
              </a:rPr>
              <a:t>一致性</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627017" y="5032289"/>
            <a:ext cx="11390813" cy="523220"/>
          </a:xfrm>
          <a:prstGeom prst="rect">
            <a:avLst/>
          </a:prstGeom>
        </p:spPr>
        <p:txBody>
          <a:bodyPr wrap="square">
            <a:spAutoFit/>
          </a:bodyPr>
          <a:lstStyle/>
          <a:p>
            <a:r>
              <a:rPr lang="zh-TW" altLang="en-US" sz="2800" b="1" dirty="0">
                <a:solidFill>
                  <a:prstClr val="black"/>
                </a:solidFill>
                <a:latin typeface="微軟正黑體" panose="020B0604030504040204" pitchFamily="34" charset="-120"/>
                <a:ea typeface="微軟正黑體" panose="020B0604030504040204" pitchFamily="34" charset="-120"/>
              </a:rPr>
              <a:t>依變項：每個場景的感知恢復性</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自然景色、一般城市景色、舊城市景色</a:t>
            </a:r>
            <a:r>
              <a:rPr lang="en-US" altLang="zh-TW" sz="2800" b="1" dirty="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341287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9" name="矩形 8"/>
          <p:cNvSpPr/>
          <p:nvPr/>
        </p:nvSpPr>
        <p:spPr>
          <a:xfrm>
            <a:off x="627017" y="1419533"/>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Pilot study </a:t>
            </a:r>
          </a:p>
        </p:txBody>
      </p:sp>
      <p:sp>
        <p:nvSpPr>
          <p:cNvPr id="10" name="矩形 9"/>
          <p:cNvSpPr/>
          <p:nvPr/>
        </p:nvSpPr>
        <p:spPr>
          <a:xfrm>
            <a:off x="278674" y="2085481"/>
            <a:ext cx="11695613"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smtClean="0">
                <a:solidFill>
                  <a:srgbClr val="CC0000"/>
                </a:solidFill>
                <a:latin typeface="微軟正黑體" panose="020B0604030504040204" pitchFamily="34" charset="-120"/>
                <a:ea typeface="微軟正黑體" panose="020B0604030504040204" pitchFamily="34" charset="-120"/>
              </a:rPr>
              <a:t>單</a:t>
            </a:r>
            <a:r>
              <a:rPr lang="zh-TW" altLang="en-US" sz="2800" b="1" dirty="0">
                <a:solidFill>
                  <a:srgbClr val="CC0000"/>
                </a:solidFill>
                <a:latin typeface="微軟正黑體" panose="020B0604030504040204" pitchFamily="34" charset="-120"/>
                <a:ea typeface="微軟正黑體" panose="020B0604030504040204" pitchFamily="34" charset="-120"/>
              </a:rPr>
              <a:t>因子重複量測變異數</a:t>
            </a:r>
            <a:r>
              <a:rPr lang="zh-TW" altLang="en-US" sz="2800" b="1" dirty="0" smtClean="0">
                <a:solidFill>
                  <a:srgbClr val="CC0000"/>
                </a:solidFill>
                <a:latin typeface="微軟正黑體" panose="020B0604030504040204" pitchFamily="34" charset="-120"/>
                <a:ea typeface="微軟正黑體" panose="020B0604030504040204" pitchFamily="34" charset="-120"/>
              </a:rPr>
              <a:t>分析</a:t>
            </a:r>
            <a:r>
              <a:rPr lang="en-US" altLang="zh-TW" sz="2800" b="1" dirty="0">
                <a:solidFill>
                  <a:srgbClr val="CC0000"/>
                </a:solidFill>
                <a:latin typeface="微軟正黑體" panose="020B0604030504040204" pitchFamily="34" charset="-120"/>
                <a:ea typeface="微軟正黑體" panose="020B0604030504040204" pitchFamily="34" charset="-120"/>
              </a:rPr>
              <a:t>(One-way ANOVA</a:t>
            </a:r>
            <a:r>
              <a:rPr lang="en-US" altLang="zh-TW" sz="2800" b="1" dirty="0" smtClean="0">
                <a:solidFill>
                  <a:srgbClr val="CC0000"/>
                </a:solidFill>
                <a:latin typeface="微軟正黑體" panose="020B0604030504040204" pitchFamily="34" charset="-120"/>
                <a:ea typeface="微軟正黑體" panose="020B0604030504040204" pitchFamily="34" charset="-120"/>
              </a:rPr>
              <a:t>)</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6" name="矩形 5"/>
          <p:cNvSpPr/>
          <p:nvPr/>
        </p:nvSpPr>
        <p:spPr>
          <a:xfrm>
            <a:off x="278674" y="3760483"/>
            <a:ext cx="11086013" cy="523220"/>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因為</a:t>
            </a:r>
            <a:r>
              <a:rPr lang="zh-TW" altLang="en-US" sz="2800" b="1" dirty="0">
                <a:solidFill>
                  <a:prstClr val="black"/>
                </a:solidFill>
                <a:latin typeface="微軟正黑體" panose="020B0604030504040204" pitchFamily="34" charset="-120"/>
                <a:ea typeface="微軟正黑體" panose="020B0604030504040204" pitchFamily="34" charset="-120"/>
              </a:rPr>
              <a:t>違反巴特利球型</a:t>
            </a:r>
            <a:r>
              <a:rPr lang="zh-TW" altLang="en-US" sz="2800" b="1" dirty="0">
                <a:solidFill>
                  <a:prstClr val="black"/>
                </a:solidFill>
                <a:latin typeface="微軟正黑體" panose="020B0604030504040204" pitchFamily="34" charset="-120"/>
                <a:ea typeface="微軟正黑體" panose="020B0604030504040204" pitchFamily="34" charset="-120"/>
              </a:rPr>
              <a:t>檢定，</a:t>
            </a:r>
            <a:r>
              <a:rPr lang="zh-TW" altLang="en-US" sz="2800" b="1" dirty="0">
                <a:solidFill>
                  <a:prstClr val="black"/>
                </a:solidFill>
                <a:latin typeface="微軟正黑體" panose="020B0604030504040204" pitchFamily="34" charset="-120"/>
                <a:ea typeface="微軟正黑體" panose="020B0604030504040204" pitchFamily="34" charset="-120"/>
              </a:rPr>
              <a:t>因此利用</a:t>
            </a:r>
            <a:r>
              <a:rPr lang="en-US" altLang="zh-TW" sz="2800" b="1" dirty="0">
                <a:solidFill>
                  <a:prstClr val="black"/>
                </a:solidFill>
                <a:latin typeface="微軟正黑體" panose="020B0604030504040204" pitchFamily="34" charset="-120"/>
                <a:ea typeface="微軟正黑體" panose="020B0604030504040204" pitchFamily="34" charset="-120"/>
              </a:rPr>
              <a:t>Huynh-</a:t>
            </a:r>
            <a:r>
              <a:rPr lang="en-US" altLang="zh-TW" sz="2800" b="1" dirty="0" err="1">
                <a:solidFill>
                  <a:prstClr val="black"/>
                </a:solidFill>
                <a:latin typeface="微軟正黑體" panose="020B0604030504040204" pitchFamily="34" charset="-120"/>
                <a:ea typeface="微軟正黑體" panose="020B0604030504040204" pitchFamily="34" charset="-120"/>
              </a:rPr>
              <a:t>Feldt</a:t>
            </a:r>
            <a:r>
              <a:rPr lang="zh-TW" altLang="en-US" sz="2800" b="1" dirty="0" smtClean="0">
                <a:solidFill>
                  <a:prstClr val="black"/>
                </a:solidFill>
                <a:latin typeface="微軟正黑體" panose="020B0604030504040204" pitchFamily="34" charset="-120"/>
                <a:ea typeface="微軟正黑體" panose="020B0604030504040204" pitchFamily="34" charset="-120"/>
              </a:rPr>
              <a:t>校正</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 name="矩形 1"/>
          <p:cNvSpPr/>
          <p:nvPr/>
        </p:nvSpPr>
        <p:spPr>
          <a:xfrm>
            <a:off x="278674" y="4352242"/>
            <a:ext cx="10916199"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事後檢定用</a:t>
            </a:r>
            <a:r>
              <a:rPr lang="en-US" altLang="zh-TW" sz="2800" b="1" dirty="0" err="1">
                <a:solidFill>
                  <a:prstClr val="black"/>
                </a:solidFill>
                <a:latin typeface="微軟正黑體" panose="020B0604030504040204" pitchFamily="34" charset="-120"/>
                <a:ea typeface="微軟正黑體" panose="020B0604030504040204" pitchFamily="34" charset="-120"/>
              </a:rPr>
              <a:t>Bonferroni</a:t>
            </a:r>
            <a:r>
              <a:rPr lang="zh-TW" altLang="en-US" sz="2800" b="1" dirty="0">
                <a:solidFill>
                  <a:prstClr val="black"/>
                </a:solidFill>
                <a:latin typeface="微軟正黑體" panose="020B0604030504040204" pitchFamily="34" charset="-120"/>
                <a:ea typeface="微軟正黑體" panose="020B0604030504040204" pitchFamily="34" charset="-120"/>
              </a:rPr>
              <a:t>在</a:t>
            </a:r>
            <a:r>
              <a:rPr lang="en-US" altLang="zh-TW" sz="2800" b="1" dirty="0">
                <a:solidFill>
                  <a:prstClr val="black"/>
                </a:solidFill>
                <a:latin typeface="微軟正黑體" panose="020B0604030504040204" pitchFamily="34" charset="-120"/>
                <a:ea typeface="微軟正黑體" panose="020B0604030504040204" pitchFamily="34" charset="-120"/>
              </a:rPr>
              <a:t>3</a:t>
            </a:r>
            <a:r>
              <a:rPr lang="zh-TW" altLang="en-US" sz="2800" b="1" dirty="0">
                <a:solidFill>
                  <a:prstClr val="black"/>
                </a:solidFill>
                <a:latin typeface="微軟正黑體" panose="020B0604030504040204" pitchFamily="34" charset="-120"/>
                <a:ea typeface="微軟正黑體" panose="020B0604030504040204" pitchFamily="34" charset="-120"/>
              </a:rPr>
              <a:t>個景色類別中，將恢復性要素兩兩比較，有顯著的差異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627017" y="2654583"/>
            <a:ext cx="9775372" cy="954107"/>
          </a:xfrm>
          <a:prstGeom prst="rect">
            <a:avLst/>
          </a:prstGeom>
        </p:spPr>
        <p:txBody>
          <a:bodyPr wrap="square">
            <a:spAutoFit/>
          </a:bodyPr>
          <a:lstStyle/>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比較多組</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兩組以上</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prstClr val="black"/>
                </a:solidFill>
                <a:latin typeface="微軟正黑體" panose="020B0604030504040204" pitchFamily="34" charset="-120"/>
                <a:ea typeface="微軟正黑體" panose="020B0604030504040204" pitchFamily="34" charset="-120"/>
              </a:rPr>
              <a:t>相依樣本平均數是否</a:t>
            </a:r>
            <a:r>
              <a:rPr lang="zh-TW" altLang="en-US" sz="2800" b="1" dirty="0" smtClean="0">
                <a:solidFill>
                  <a:prstClr val="black"/>
                </a:solidFill>
                <a:latin typeface="微軟正黑體" panose="020B0604030504040204" pitchFamily="34" charset="-120"/>
                <a:ea typeface="微軟正黑體" panose="020B0604030504040204" pitchFamily="34" charset="-120"/>
              </a:rPr>
              <a:t>相等</a:t>
            </a:r>
            <a:endParaRPr lang="en-US" altLang="zh-TW" sz="2800" b="1" dirty="0">
              <a:solidFill>
                <a:prstClr val="black"/>
              </a:solidFill>
              <a:latin typeface="微軟正黑體" panose="020B0604030504040204" pitchFamily="34" charset="-120"/>
              <a:ea typeface="微軟正黑體" panose="020B0604030504040204" pitchFamily="34" charset="-120"/>
            </a:endParaRPr>
          </a:p>
          <a:p>
            <a:pPr marL="457200" lvl="0" indent="-457200">
              <a:buFont typeface="Wingdings" panose="05000000000000000000" pitchFamily="2" charset="2"/>
              <a:buChar char="ü"/>
            </a:pPr>
            <a:r>
              <a:rPr lang="zh-TW" altLang="en-US" sz="2800" b="1" dirty="0">
                <a:solidFill>
                  <a:prstClr val="black"/>
                </a:solidFill>
                <a:latin typeface="微軟正黑體" panose="020B0604030504040204" pitchFamily="34" charset="-120"/>
                <a:ea typeface="微軟正黑體" panose="020B0604030504040204" pitchFamily="34" charset="-120"/>
              </a:rPr>
              <a:t>確定每個場景對所有</a:t>
            </a:r>
            <a:r>
              <a:rPr lang="zh-TW" altLang="en-US" sz="2800" b="1" dirty="0" smtClean="0">
                <a:solidFill>
                  <a:prstClr val="black"/>
                </a:solidFill>
                <a:latin typeface="微軟正黑體" panose="020B0604030504040204" pitchFamily="34" charset="-120"/>
                <a:ea typeface="微軟正黑體" panose="020B0604030504040204" pitchFamily="34" charset="-120"/>
              </a:rPr>
              <a:t>恢復性因素</a:t>
            </a:r>
            <a:r>
              <a:rPr lang="zh-TW" altLang="en-US" sz="2800" b="1" dirty="0">
                <a:solidFill>
                  <a:prstClr val="black"/>
                </a:solidFill>
                <a:latin typeface="微軟正黑體" panose="020B0604030504040204" pitchFamily="34" charset="-120"/>
                <a:ea typeface="微軟正黑體" panose="020B0604030504040204" pitchFamily="34" charset="-120"/>
              </a:rPr>
              <a:t>，在感知恢復性的影響</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78674" y="5374888"/>
            <a:ext cx="10607040" cy="954107"/>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將平均注視次數、平均注視持續時間、眼睛移動距離</a:t>
            </a:r>
            <a:r>
              <a:rPr lang="zh-TW" altLang="en-US" sz="2800" b="1" dirty="0" smtClean="0">
                <a:solidFill>
                  <a:prstClr val="black"/>
                </a:solidFill>
                <a:latin typeface="微軟正黑體" panose="020B0604030504040204" pitchFamily="34" charset="-120"/>
                <a:ea typeface="微軟正黑體" panose="020B0604030504040204" pitchFamily="34" charset="-120"/>
              </a:rPr>
              <a:t>連結           </a:t>
            </a:r>
            <a:r>
              <a:rPr lang="en-US" altLang="zh-TW" sz="2800" b="1" dirty="0" smtClean="0">
                <a:solidFill>
                  <a:prstClr val="black"/>
                </a:solidFill>
                <a:latin typeface="微軟正黑體" panose="020B0604030504040204" pitchFamily="34" charset="-120"/>
                <a:ea typeface="微軟正黑體" panose="020B0604030504040204" pitchFamily="34" charset="-120"/>
              </a:rPr>
              <a:t>4</a:t>
            </a:r>
            <a:r>
              <a:rPr lang="zh-TW" altLang="en-US" sz="2800" b="1" dirty="0">
                <a:solidFill>
                  <a:prstClr val="black"/>
                </a:solidFill>
                <a:latin typeface="微軟正黑體" panose="020B0604030504040204" pitchFamily="34" charset="-120"/>
                <a:ea typeface="微軟正黑體" panose="020B0604030504040204" pitchFamily="34" charset="-120"/>
              </a:rPr>
              <a:t>個感知恢復要素：眼睛移動距離、陶醉性、相容性、</a:t>
            </a:r>
            <a:r>
              <a:rPr lang="zh-TW" altLang="en-US" sz="2800" b="1" dirty="0" smtClean="0">
                <a:solidFill>
                  <a:prstClr val="black"/>
                </a:solidFill>
                <a:latin typeface="微軟正黑體" panose="020B0604030504040204" pitchFamily="34" charset="-120"/>
                <a:ea typeface="微軟正黑體" panose="020B0604030504040204" pitchFamily="34" charset="-120"/>
              </a:rPr>
              <a:t>一致性</a:t>
            </a:r>
            <a:endParaRPr lang="en-US" altLang="zh-TW" sz="2800" b="1" dirty="0" smtClean="0">
              <a:solidFill>
                <a:prstClr val="black"/>
              </a:solidFill>
              <a:latin typeface="微軟正黑體" panose="020B0604030504040204" pitchFamily="34" charset="-120"/>
              <a:ea typeface="微軟正黑體" panose="020B0604030504040204" pitchFamily="34" charset="-120"/>
            </a:endParaRPr>
          </a:p>
        </p:txBody>
      </p:sp>
      <p:sp>
        <p:nvSpPr>
          <p:cNvPr id="7" name="矩形 6"/>
          <p:cNvSpPr/>
          <p:nvPr/>
        </p:nvSpPr>
        <p:spPr>
          <a:xfrm>
            <a:off x="687976" y="6241911"/>
            <a:ext cx="8952412" cy="523220"/>
          </a:xfrm>
          <a:prstGeom prst="rect">
            <a:avLst/>
          </a:prstGeom>
        </p:spPr>
        <p:txBody>
          <a:bodyPr wrap="square">
            <a:spAutoFit/>
          </a:bodyPr>
          <a:lstStyle/>
          <a:p>
            <a:pPr lvl="0"/>
            <a:r>
              <a:rPr lang="zh-TW" altLang="en-US" sz="2800" b="1" dirty="0" smtClean="0">
                <a:solidFill>
                  <a:prstClr val="black"/>
                </a:solidFill>
                <a:latin typeface="微軟正黑體" panose="020B0604030504040204" pitchFamily="34" charset="-120"/>
                <a:ea typeface="微軟正黑體" panose="020B0604030504040204" pitchFamily="34" charset="-120"/>
              </a:rPr>
              <a:t>在測試實驗</a:t>
            </a:r>
            <a:r>
              <a:rPr lang="zh-TW" altLang="en-US" sz="2800" b="1" dirty="0">
                <a:solidFill>
                  <a:prstClr val="black"/>
                </a:solidFill>
                <a:latin typeface="微軟正黑體" panose="020B0604030504040204" pitchFamily="34" charset="-120"/>
                <a:ea typeface="微軟正黑體" panose="020B0604030504040204" pitchFamily="34" charset="-120"/>
              </a:rPr>
              <a:t>研究中，探索他們之間是否相符合</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039494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161445" y="2101366"/>
            <a:ext cx="11224055" cy="523220"/>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smtClean="0">
                <a:latin typeface="微軟正黑體" panose="020B0604030504040204" pitchFamily="34" charset="-120"/>
                <a:ea typeface="微軟正黑體" panose="020B0604030504040204" pitchFamily="34" charset="-120"/>
              </a:rPr>
              <a:t>舊</a:t>
            </a:r>
            <a:r>
              <a:rPr lang="zh-TW" altLang="en-US" sz="2800" b="1" dirty="0">
                <a:latin typeface="微軟正黑體" panose="020B0604030504040204" pitchFamily="34" charset="-120"/>
                <a:ea typeface="微軟正黑體" panose="020B0604030504040204" pitchFamily="34" charset="-120"/>
              </a:rPr>
              <a:t>城市景色的恢復性要素分數明顯高於一般城市的景色</a:t>
            </a:r>
            <a:endParaRPr lang="zh-TW" altLang="en-US" sz="2800" b="1" dirty="0">
              <a:latin typeface="微軟正黑體" panose="020B0604030504040204" pitchFamily="34" charset="-120"/>
              <a:ea typeface="微軟正黑體" panose="020B0604030504040204" pitchFamily="34" charset="-120"/>
            </a:endParaRPr>
          </a:p>
        </p:txBody>
      </p:sp>
      <p:pic>
        <p:nvPicPr>
          <p:cNvPr id="20" name="圖片 19"/>
          <p:cNvPicPr/>
          <p:nvPr/>
        </p:nvPicPr>
        <p:blipFill>
          <a:blip r:embed="rId3"/>
          <a:stretch>
            <a:fillRect/>
          </a:stretch>
        </p:blipFill>
        <p:spPr>
          <a:xfrm>
            <a:off x="-4388" y="2572467"/>
            <a:ext cx="12043987" cy="4285534"/>
          </a:xfrm>
          <a:prstGeom prst="rect">
            <a:avLst/>
          </a:prstGeom>
        </p:spPr>
      </p:pic>
      <p:sp>
        <p:nvSpPr>
          <p:cNvPr id="2" name="圓角矩形 1"/>
          <p:cNvSpPr/>
          <p:nvPr/>
        </p:nvSpPr>
        <p:spPr>
          <a:xfrm>
            <a:off x="6487886" y="4273662"/>
            <a:ext cx="1040444" cy="197473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圓角矩形 21"/>
          <p:cNvSpPr/>
          <p:nvPr/>
        </p:nvSpPr>
        <p:spPr>
          <a:xfrm>
            <a:off x="4528458" y="4273662"/>
            <a:ext cx="1040444" cy="197473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矩形 2"/>
          <p:cNvSpPr/>
          <p:nvPr/>
        </p:nvSpPr>
        <p:spPr>
          <a:xfrm>
            <a:off x="161444" y="1531154"/>
            <a:ext cx="9352669" cy="523220"/>
          </a:xfrm>
          <a:prstGeom prst="rect">
            <a:avLst/>
          </a:prstGeom>
        </p:spPr>
        <p:txBody>
          <a:bodyPr wrap="square">
            <a:spAutoFit/>
          </a:bodyPr>
          <a:lstStyle/>
          <a:p>
            <a:pPr marL="457200" lvl="0" indent="-457200">
              <a:buFont typeface="Arial" panose="020B0604020202020204" pitchFamily="34" charset="0"/>
              <a:buChar char="•"/>
              <a:defRPr/>
            </a:pPr>
            <a:r>
              <a:rPr lang="zh-TW" altLang="en-US" sz="2800" b="1" dirty="0">
                <a:solidFill>
                  <a:prstClr val="black"/>
                </a:solidFill>
                <a:latin typeface="微軟正黑體" panose="020B0604030504040204" pitchFamily="34" charset="-120"/>
                <a:ea typeface="微軟正黑體" panose="020B0604030504040204" pitchFamily="34" charset="-120"/>
              </a:rPr>
              <a:t>自然景色的恢復性要素分數明顯高於舊城市景色</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23" name="圓角矩形 22"/>
          <p:cNvSpPr/>
          <p:nvPr/>
        </p:nvSpPr>
        <p:spPr>
          <a:xfrm>
            <a:off x="2460519" y="4273661"/>
            <a:ext cx="1040444" cy="1974737"/>
          </a:xfrm>
          <a:prstGeom prst="round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Tree>
    <p:extLst>
      <p:ext uri="{BB962C8B-B14F-4D97-AF65-F5344CB8AC3E}">
        <p14:creationId xmlns:p14="http://schemas.microsoft.com/office/powerpoint/2010/main" val="93460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fade">
                                      <p:cBhvr>
                                        <p:cTn id="18" dur="500"/>
                                        <p:tgtEl>
                                          <p:spTgt spid="23"/>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par>
                                <p:cTn id="22" presetID="10" presetClass="exit" presetSubtype="0" fill="hold" grpId="1" nodeType="withEffect">
                                  <p:stCondLst>
                                    <p:cond delay="0"/>
                                  </p:stCondLst>
                                  <p:childTnLst>
                                    <p:animEffect transition="out" filter="fade">
                                      <p:cBhvr>
                                        <p:cTn id="23" dur="500"/>
                                        <p:tgtEl>
                                          <p:spTgt spid="2"/>
                                        </p:tgtEl>
                                      </p:cBhvr>
                                    </p:animEffect>
                                    <p:set>
                                      <p:cBhvr>
                                        <p:cTn id="24"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 grpId="0" animBg="1"/>
      <p:bldP spid="2" grpId="1" animBg="1"/>
      <p:bldP spid="22" grpId="0" animBg="1"/>
      <p:bldP spid="3" grpId="0"/>
      <p:bldP spid="2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5029" y="3761987"/>
            <a:ext cx="12370558" cy="523220"/>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雙尾事前檢定顯示</a:t>
            </a:r>
            <a:r>
              <a:rPr lang="en-US" altLang="zh-TW" sz="2800" b="1" dirty="0">
                <a:latin typeface="微軟正黑體" panose="020B0604030504040204" pitchFamily="34" charset="-120"/>
                <a:ea typeface="微軟正黑體" panose="020B0604030504040204" pitchFamily="34" charset="-120"/>
              </a:rPr>
              <a:t>(with </a:t>
            </a:r>
            <a:r>
              <a:rPr lang="en-US" altLang="zh-TW" sz="2800" b="1" dirty="0" err="1">
                <a:latin typeface="微軟正黑體" panose="020B0604030504040204" pitchFamily="34" charset="-120"/>
                <a:ea typeface="微軟正黑體" panose="020B0604030504040204" pitchFamily="34" charset="-120"/>
              </a:rPr>
              <a:t>Bonferroni</a:t>
            </a:r>
            <a:r>
              <a:rPr lang="en-US" altLang="zh-TW" sz="2800" b="1" dirty="0">
                <a:latin typeface="微軟正黑體" panose="020B0604030504040204" pitchFamily="34" charset="-120"/>
                <a:ea typeface="微軟正黑體" panose="020B0604030504040204" pitchFamily="34" charset="-120"/>
              </a:rPr>
              <a:t> adjusted p-value = 0.05/3 = 0.017)</a:t>
            </a:r>
            <a:endParaRPr lang="zh-TW" altLang="en-US" sz="2800" b="1" dirty="0">
              <a:latin typeface="微軟正黑體" panose="020B0604030504040204" pitchFamily="34" charset="-120"/>
              <a:ea typeface="微軟正黑體" panose="020B0604030504040204" pitchFamily="34" charset="-120"/>
            </a:endParaRPr>
          </a:p>
        </p:txBody>
      </p:sp>
      <p:sp>
        <p:nvSpPr>
          <p:cNvPr id="3" name="矩形 2"/>
          <p:cNvSpPr/>
          <p:nvPr/>
        </p:nvSpPr>
        <p:spPr>
          <a:xfrm>
            <a:off x="128500" y="2361900"/>
            <a:ext cx="1206350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smtClean="0">
                <a:solidFill>
                  <a:srgbClr val="CC0000"/>
                </a:solidFill>
                <a:latin typeface="微軟正黑體" panose="020B0604030504040204" pitchFamily="34" charset="-120"/>
                <a:ea typeface="微軟正黑體" panose="020B0604030504040204" pitchFamily="34" charset="-120"/>
              </a:rPr>
              <a:t>單因子重複量測</a:t>
            </a:r>
            <a:r>
              <a:rPr lang="en-US" altLang="zh-TW" sz="2800" b="1" dirty="0" smtClean="0">
                <a:solidFill>
                  <a:srgbClr val="CC0000"/>
                </a:solidFill>
                <a:latin typeface="微軟正黑體" panose="020B0604030504040204" pitchFamily="34" charset="-120"/>
                <a:ea typeface="微軟正黑體" panose="020B0604030504040204" pitchFamily="34" charset="-120"/>
              </a:rPr>
              <a:t>ANOVA</a:t>
            </a:r>
            <a:r>
              <a:rPr lang="zh-TW" altLang="en-US" sz="2800" b="1" dirty="0" smtClean="0">
                <a:solidFill>
                  <a:prstClr val="black"/>
                </a:solidFill>
                <a:latin typeface="微軟正黑體" panose="020B0604030504040204" pitchFamily="34" charset="-120"/>
                <a:ea typeface="微軟正黑體" panose="020B0604030504040204" pitchFamily="34" charset="-120"/>
              </a:rPr>
              <a:t>顯示在場景類別間的平均注視次數有顯著的影響</a:t>
            </a:r>
            <a:r>
              <a:rPr lang="en-US" altLang="zh-TW" sz="2800" kern="100" dirty="0" smtClean="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(F</a:t>
            </a:r>
            <a:r>
              <a:rPr lang="en-US" altLang="zh-TW" sz="2800" kern="100" baseline="-25000" dirty="0" smtClean="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2, 118</a:t>
            </a:r>
            <a:r>
              <a:rPr lang="en-US" altLang="zh-TW" sz="2800" kern="100" dirty="0" smtClean="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 = 19.38, </a:t>
            </a:r>
            <a:r>
              <a:rPr lang="en-US" altLang="zh-TW" sz="2800" i="1" kern="100" dirty="0" smtClean="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p</a:t>
            </a:r>
            <a:r>
              <a:rPr lang="en-US" altLang="zh-TW" sz="2800" kern="100" dirty="0" smtClean="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 &lt; 0.001, η2 = 0.25)</a:t>
            </a:r>
            <a:endPar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6" name="矩形 15"/>
          <p:cNvSpPr/>
          <p:nvPr/>
        </p:nvSpPr>
        <p:spPr>
          <a:xfrm>
            <a:off x="627017" y="1419533"/>
            <a:ext cx="4419593"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 Number of fixations</a:t>
            </a:r>
          </a:p>
        </p:txBody>
      </p:sp>
      <p:sp>
        <p:nvSpPr>
          <p:cNvPr id="18" name="矩形 17"/>
          <p:cNvSpPr/>
          <p:nvPr/>
        </p:nvSpPr>
        <p:spPr>
          <a:xfrm>
            <a:off x="1243726" y="4738942"/>
            <a:ext cx="4097383" cy="954107"/>
          </a:xfrm>
          <a:prstGeom prst="rect">
            <a:avLst/>
          </a:prstGeom>
        </p:spPr>
        <p:txBody>
          <a:bodyPr wrap="square">
            <a:spAutoFit/>
          </a:bodyPr>
          <a:lstStyle/>
          <a:p>
            <a:pPr algn="ctr">
              <a:defRPr/>
            </a:pPr>
            <a:r>
              <a:rPr lang="zh-TW" altLang="en-US" sz="2800" b="1" dirty="0">
                <a:latin typeface="微軟正黑體" panose="020B0604030504040204" pitchFamily="34" charset="-120"/>
                <a:ea typeface="微軟正黑體" panose="020B0604030504040204" pitchFamily="34" charset="-120"/>
              </a:rPr>
              <a:t>一般城市景象與自然</a:t>
            </a:r>
            <a:r>
              <a:rPr lang="zh-TW" altLang="en-US" sz="2800" b="1" dirty="0" smtClean="0">
                <a:latin typeface="微軟正黑體" panose="020B0604030504040204" pitchFamily="34" charset="-120"/>
                <a:ea typeface="微軟正黑體" panose="020B0604030504040204" pitchFamily="34" charset="-120"/>
              </a:rPr>
              <a:t>景象</a:t>
            </a:r>
            <a:endParaRPr lang="en-US" altLang="zh-TW" sz="2800" b="1" dirty="0" smtClean="0">
              <a:latin typeface="微軟正黑體" panose="020B0604030504040204" pitchFamily="34" charset="-120"/>
              <a:ea typeface="微軟正黑體" panose="020B0604030504040204" pitchFamily="34" charset="-120"/>
            </a:endParaRPr>
          </a:p>
          <a:p>
            <a:pPr algn="ctr">
              <a:defRPr/>
            </a:pPr>
            <a:r>
              <a:rPr lang="zh-TW" altLang="en-US" sz="2800" b="1" dirty="0" smtClean="0">
                <a:latin typeface="微軟正黑體" panose="020B0604030504040204" pitchFamily="34" charset="-120"/>
                <a:ea typeface="微軟正黑體" panose="020B0604030504040204" pitchFamily="34" charset="-120"/>
              </a:rPr>
              <a:t>舊</a:t>
            </a:r>
            <a:r>
              <a:rPr lang="zh-TW" altLang="en-US" sz="2800" b="1" dirty="0">
                <a:latin typeface="微軟正黑體" panose="020B0604030504040204" pitchFamily="34" charset="-120"/>
                <a:ea typeface="微軟正黑體" panose="020B0604030504040204" pitchFamily="34" charset="-120"/>
              </a:rPr>
              <a:t>城市景象與</a:t>
            </a:r>
            <a:r>
              <a:rPr lang="zh-TW" altLang="en-US" sz="2800" b="1" dirty="0" smtClean="0">
                <a:latin typeface="微軟正黑體" panose="020B0604030504040204" pitchFamily="34" charset="-120"/>
                <a:ea typeface="微軟正黑體" panose="020B0604030504040204" pitchFamily="34" charset="-120"/>
              </a:rPr>
              <a:t>自然景象</a:t>
            </a:r>
            <a:endParaRPr lang="zh-TW" altLang="en-US" sz="2800" b="1" dirty="0">
              <a:latin typeface="微軟正黑體" panose="020B0604030504040204" pitchFamily="34" charset="-120"/>
              <a:ea typeface="微軟正黑體" panose="020B0604030504040204" pitchFamily="34" charset="-120"/>
            </a:endParaRPr>
          </a:p>
        </p:txBody>
      </p:sp>
      <p:sp>
        <p:nvSpPr>
          <p:cNvPr id="5" name="向右箭號 4"/>
          <p:cNvSpPr/>
          <p:nvPr/>
        </p:nvSpPr>
        <p:spPr>
          <a:xfrm>
            <a:off x="5894632" y="5028988"/>
            <a:ext cx="1419504" cy="374017"/>
          </a:xfrm>
          <a:prstGeom prst="rightArrow">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sz="2800" b="1">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8694973" y="4954386"/>
            <a:ext cx="2081885" cy="523220"/>
          </a:xfrm>
          <a:prstGeom prst="rect">
            <a:avLst/>
          </a:prstGeom>
        </p:spPr>
        <p:txBody>
          <a:bodyPr wrap="square">
            <a:spAutoFit/>
          </a:bodyPr>
          <a:lstStyle/>
          <a:p>
            <a:pPr>
              <a:defRPr/>
            </a:pPr>
            <a:r>
              <a:rPr lang="zh-TW" altLang="en-US" sz="2800" b="1" dirty="0" smtClean="0">
                <a:latin typeface="微軟正黑體" panose="020B0604030504040204" pitchFamily="34" charset="-120"/>
                <a:ea typeface="微軟正黑體" panose="020B0604030504040204" pitchFamily="34" charset="-120"/>
              </a:rPr>
              <a:t>有顯著</a:t>
            </a:r>
            <a:r>
              <a:rPr lang="zh-TW" altLang="en-US" sz="2800" b="1" dirty="0">
                <a:latin typeface="微軟正黑體" panose="020B0604030504040204" pitchFamily="34" charset="-120"/>
                <a:ea typeface="微軟正黑體" panose="020B0604030504040204" pitchFamily="34" charset="-120"/>
              </a:rPr>
              <a:t>差異</a:t>
            </a:r>
            <a:endParaRPr lang="zh-TW" altLang="en-US" sz="2800" b="1" dirty="0">
              <a:latin typeface="微軟正黑體" panose="020B0604030504040204" pitchFamily="34" charset="-120"/>
              <a:ea typeface="微軟正黑體" panose="020B0604030504040204" pitchFamily="34" charset="-120"/>
            </a:endParaRPr>
          </a:p>
        </p:txBody>
      </p:sp>
      <p:sp>
        <p:nvSpPr>
          <p:cNvPr id="21" name="矩形 20"/>
          <p:cNvSpPr/>
          <p:nvPr/>
        </p:nvSpPr>
        <p:spPr>
          <a:xfrm>
            <a:off x="1033955" y="5931825"/>
            <a:ext cx="4521342" cy="523220"/>
          </a:xfrm>
          <a:prstGeom prst="rect">
            <a:avLst/>
          </a:prstGeom>
        </p:spPr>
        <p:txBody>
          <a:bodyPr wrap="square">
            <a:spAutoFit/>
          </a:bodyPr>
          <a:lstStyle/>
          <a:p>
            <a:pPr>
              <a:defRPr/>
            </a:pPr>
            <a:r>
              <a:rPr lang="zh-TW" altLang="en-US" sz="2800" b="1" dirty="0">
                <a:latin typeface="微軟正黑體" panose="020B0604030504040204" pitchFamily="34" charset="-120"/>
                <a:ea typeface="微軟正黑體" panose="020B0604030504040204" pitchFamily="34" charset="-120"/>
              </a:rPr>
              <a:t>一般城市景象與舊城市景象</a:t>
            </a:r>
            <a:endParaRPr lang="zh-TW" altLang="en-US" sz="2800" b="1" dirty="0">
              <a:latin typeface="微軟正黑體" panose="020B0604030504040204" pitchFamily="34" charset="-120"/>
              <a:ea typeface="微軟正黑體" panose="020B0604030504040204" pitchFamily="34" charset="-120"/>
            </a:endParaRPr>
          </a:p>
        </p:txBody>
      </p:sp>
      <p:sp>
        <p:nvSpPr>
          <p:cNvPr id="24" name="向右箭號 23"/>
          <p:cNvSpPr/>
          <p:nvPr/>
        </p:nvSpPr>
        <p:spPr>
          <a:xfrm>
            <a:off x="5894632" y="6006426"/>
            <a:ext cx="1419504" cy="374017"/>
          </a:xfrm>
          <a:prstGeom prst="rightArrow">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sz="2800" b="1">
              <a:solidFill>
                <a:prstClr val="black"/>
              </a:solidFill>
              <a:latin typeface="微軟正黑體" panose="020B0604030504040204" pitchFamily="34" charset="-120"/>
              <a:ea typeface="微軟正黑體" panose="020B0604030504040204" pitchFamily="34" charset="-120"/>
            </a:endParaRPr>
          </a:p>
        </p:txBody>
      </p:sp>
      <p:sp>
        <p:nvSpPr>
          <p:cNvPr id="25" name="矩形 24"/>
          <p:cNvSpPr/>
          <p:nvPr/>
        </p:nvSpPr>
        <p:spPr>
          <a:xfrm>
            <a:off x="8694972" y="5857223"/>
            <a:ext cx="2081885" cy="523220"/>
          </a:xfrm>
          <a:prstGeom prst="rect">
            <a:avLst/>
          </a:prstGeom>
        </p:spPr>
        <p:txBody>
          <a:bodyPr wrap="square">
            <a:spAutoFit/>
          </a:bodyPr>
          <a:lstStyle/>
          <a:p>
            <a:pPr algn="just">
              <a:defRPr/>
            </a:pPr>
            <a:r>
              <a:rPr lang="zh-TW" altLang="en-US" sz="2800" b="1" dirty="0" smtClean="0">
                <a:latin typeface="微軟正黑體" panose="020B0604030504040204" pitchFamily="34" charset="-120"/>
                <a:ea typeface="微軟正黑體" panose="020B0604030504040204" pitchFamily="34" charset="-120"/>
              </a:rPr>
              <a:t>無顯著</a:t>
            </a:r>
            <a:r>
              <a:rPr lang="zh-TW" altLang="en-US" sz="2800" b="1" dirty="0">
                <a:latin typeface="微軟正黑體" panose="020B0604030504040204" pitchFamily="34" charset="-120"/>
                <a:ea typeface="微軟正黑體" panose="020B0604030504040204" pitchFamily="34" charset="-120"/>
              </a:rPr>
              <a:t>差異</a:t>
            </a:r>
            <a:endParaRPr lang="zh-TW" altLang="en-US" sz="2800" b="1" dirty="0">
              <a:latin typeface="微軟正黑體" panose="020B0604030504040204" pitchFamily="34" charset="-120"/>
              <a:ea typeface="微軟正黑體" panose="020B0604030504040204" pitchFamily="34" charset="-120"/>
            </a:endParaRPr>
          </a:p>
        </p:txBody>
      </p:sp>
      <p:sp>
        <p:nvSpPr>
          <p:cNvPr id="26" name="矩形 25"/>
          <p:cNvSpPr/>
          <p:nvPr/>
        </p:nvSpPr>
        <p:spPr>
          <a:xfrm>
            <a:off x="4779983" y="638918"/>
            <a:ext cx="6345217" cy="1384995"/>
          </a:xfrm>
          <a:prstGeom prst="rect">
            <a:avLst/>
          </a:prstGeom>
        </p:spPr>
        <p:txBody>
          <a:bodyPr wrap="square">
            <a:spAutoFit/>
          </a:bodyPr>
          <a:lstStyle/>
          <a:p>
            <a:pPr>
              <a:defRPr/>
            </a:pPr>
            <a:r>
              <a:rPr lang="zh-TW" altLang="en-US" sz="2800" b="1" dirty="0">
                <a:latin typeface="微軟正黑體" panose="020B0604030504040204" pitchFamily="34" charset="-120"/>
                <a:ea typeface="微軟正黑體" panose="020B0604030504040204" pitchFamily="34" charset="-120"/>
              </a:rPr>
              <a:t>一般城市景色</a:t>
            </a:r>
            <a:r>
              <a:rPr lang="en-US" altLang="zh-TW" sz="2800" b="1" dirty="0">
                <a:latin typeface="微軟正黑體" panose="020B0604030504040204" pitchFamily="34" charset="-120"/>
                <a:ea typeface="微軟正黑體" panose="020B0604030504040204" pitchFamily="34" charset="-120"/>
              </a:rPr>
              <a:t>(M = 39.15, SD = 5.23)</a:t>
            </a:r>
          </a:p>
          <a:p>
            <a:pPr>
              <a:defRPr/>
            </a:pPr>
            <a:r>
              <a:rPr lang="zh-TW" altLang="en-US" sz="2800" b="1" dirty="0">
                <a:latin typeface="微軟正黑體" panose="020B0604030504040204" pitchFamily="34" charset="-120"/>
                <a:ea typeface="微軟正黑體" panose="020B0604030504040204" pitchFamily="34" charset="-120"/>
              </a:rPr>
              <a:t>舊城市景色</a:t>
            </a:r>
            <a:r>
              <a:rPr lang="en-US" altLang="zh-TW" sz="2800" b="1" dirty="0">
                <a:latin typeface="微軟正黑體" panose="020B0604030504040204" pitchFamily="34" charset="-120"/>
                <a:ea typeface="微軟正黑體" panose="020B0604030504040204" pitchFamily="34" charset="-120"/>
              </a:rPr>
              <a:t>(M = 38.45, SD = 5.54)</a:t>
            </a:r>
          </a:p>
          <a:p>
            <a:pPr>
              <a:defRPr/>
            </a:pPr>
            <a:r>
              <a:rPr lang="zh-TW" altLang="en-US" sz="2800" b="1" dirty="0">
                <a:latin typeface="微軟正黑體" panose="020B0604030504040204" pitchFamily="34" charset="-120"/>
                <a:ea typeface="微軟正黑體" panose="020B0604030504040204" pitchFamily="34" charset="-120"/>
              </a:rPr>
              <a:t>自然景色</a:t>
            </a:r>
            <a:r>
              <a:rPr lang="en-US" altLang="zh-TW" sz="2800" b="1" dirty="0">
                <a:latin typeface="微軟正黑體" panose="020B0604030504040204" pitchFamily="34" charset="-120"/>
                <a:ea typeface="微軟正黑體" panose="020B0604030504040204" pitchFamily="34" charset="-120"/>
              </a:rPr>
              <a:t>(M = 36.15, SD = 6.49)</a:t>
            </a:r>
          </a:p>
        </p:txBody>
      </p:sp>
    </p:spTree>
    <p:extLst>
      <p:ext uri="{BB962C8B-B14F-4D97-AF65-F5344CB8AC3E}">
        <p14:creationId xmlns:p14="http://schemas.microsoft.com/office/powerpoint/2010/main" val="1420984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5029" y="3761987"/>
            <a:ext cx="12370558" cy="523220"/>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雙尾事前檢定顯示</a:t>
            </a:r>
            <a:r>
              <a:rPr lang="en-US" altLang="zh-TW" sz="2800" b="1" dirty="0">
                <a:latin typeface="微軟正黑體" panose="020B0604030504040204" pitchFamily="34" charset="-120"/>
                <a:ea typeface="微軟正黑體" panose="020B0604030504040204" pitchFamily="34" charset="-120"/>
              </a:rPr>
              <a:t>(with </a:t>
            </a:r>
            <a:r>
              <a:rPr lang="en-US" altLang="zh-TW" sz="2800" b="1" dirty="0" err="1">
                <a:latin typeface="微軟正黑體" panose="020B0604030504040204" pitchFamily="34" charset="-120"/>
                <a:ea typeface="微軟正黑體" panose="020B0604030504040204" pitchFamily="34" charset="-120"/>
              </a:rPr>
              <a:t>Bonferroni</a:t>
            </a:r>
            <a:r>
              <a:rPr lang="en-US" altLang="zh-TW" sz="2800" b="1" dirty="0">
                <a:latin typeface="微軟正黑體" panose="020B0604030504040204" pitchFamily="34" charset="-120"/>
                <a:ea typeface="微軟正黑體" panose="020B0604030504040204" pitchFamily="34" charset="-120"/>
              </a:rPr>
              <a:t> adjusted p-value = 0.05/3 = 0.017)</a:t>
            </a:r>
            <a:endParaRPr lang="zh-TW" altLang="en-US" sz="2800" b="1" dirty="0">
              <a:latin typeface="微軟正黑體" panose="020B0604030504040204" pitchFamily="34" charset="-120"/>
              <a:ea typeface="微軟正黑體" panose="020B0604030504040204" pitchFamily="34" charset="-120"/>
            </a:endParaRPr>
          </a:p>
        </p:txBody>
      </p:sp>
      <p:sp>
        <p:nvSpPr>
          <p:cNvPr id="3" name="矩形 2"/>
          <p:cNvSpPr/>
          <p:nvPr/>
        </p:nvSpPr>
        <p:spPr>
          <a:xfrm>
            <a:off x="128500" y="2361900"/>
            <a:ext cx="1206350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srgbClr val="CC0000"/>
                </a:solidFill>
                <a:latin typeface="微軟正黑體" panose="020B0604030504040204" pitchFamily="34" charset="-120"/>
                <a:ea typeface="微軟正黑體" panose="020B0604030504040204" pitchFamily="34" charset="-120"/>
              </a:rPr>
              <a:t>單因子重複量測</a:t>
            </a:r>
            <a:r>
              <a:rPr lang="en-US" altLang="zh-TW" sz="2800" b="1" dirty="0">
                <a:solidFill>
                  <a:srgbClr val="CC0000"/>
                </a:solidFill>
                <a:latin typeface="微軟正黑體" panose="020B0604030504040204" pitchFamily="34" charset="-120"/>
                <a:ea typeface="微軟正黑體" panose="020B0604030504040204" pitchFamily="34" charset="-120"/>
              </a:rPr>
              <a:t>ANOVA</a:t>
            </a:r>
            <a:r>
              <a:rPr lang="zh-TW" altLang="en-US" sz="2800" b="1" dirty="0">
                <a:latin typeface="微軟正黑體" panose="020B0604030504040204" pitchFamily="34" charset="-120"/>
                <a:ea typeface="微軟正黑體" panose="020B0604030504040204" pitchFamily="34" charset="-120"/>
              </a:rPr>
              <a:t>顯示在場景類別間的平均注視持續時間有顯著的</a:t>
            </a:r>
            <a:r>
              <a:rPr lang="zh-TW" altLang="en-US" sz="2800" b="1" dirty="0" smtClean="0">
                <a:latin typeface="微軟正黑體" panose="020B0604030504040204" pitchFamily="34" charset="-120"/>
                <a:ea typeface="微軟正黑體" panose="020B0604030504040204" pitchFamily="34" charset="-120"/>
              </a:rPr>
              <a:t>影響</a:t>
            </a:r>
            <a:r>
              <a:rPr lang="en-US" altLang="zh-TW" sz="2800" kern="100" dirty="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(F</a:t>
            </a:r>
            <a:r>
              <a:rPr lang="en-US" altLang="zh-TW" sz="2800" kern="100" baseline="-25000" dirty="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1.84, 108.70</a:t>
            </a:r>
            <a:r>
              <a:rPr lang="en-US" altLang="zh-TW" sz="2800" kern="100" dirty="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 = 9.82, </a:t>
            </a:r>
            <a:r>
              <a:rPr lang="en-US" altLang="zh-TW" sz="2800" i="1" kern="100" dirty="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p</a:t>
            </a:r>
            <a:r>
              <a:rPr lang="en-US" altLang="zh-TW" sz="2800" kern="100" dirty="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 &lt; 0.001, η2 = 0.14</a:t>
            </a:r>
            <a:r>
              <a:rPr lang="en-US" altLang="zh-TW" sz="2800" kern="100" dirty="0" smtClean="0">
                <a:solidFill>
                  <a:srgbClr val="2E2E2E"/>
                </a:solidFill>
                <a:latin typeface="微軟正黑體" panose="020B0604030504040204" pitchFamily="34" charset="-120"/>
                <a:ea typeface="微軟正黑體" panose="020B0604030504040204" pitchFamily="34" charset="-120"/>
                <a:cs typeface="Times New Roman" panose="02020603050405020304" pitchFamily="18" charset="0"/>
              </a:rPr>
              <a:t>)</a:t>
            </a:r>
            <a:endPar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6" name="矩形 15"/>
          <p:cNvSpPr/>
          <p:nvPr/>
        </p:nvSpPr>
        <p:spPr>
          <a:xfrm>
            <a:off x="627017" y="1419533"/>
            <a:ext cx="4419593"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Fixation durations</a:t>
            </a:r>
          </a:p>
        </p:txBody>
      </p:sp>
      <p:sp>
        <p:nvSpPr>
          <p:cNvPr id="18" name="矩形 17"/>
          <p:cNvSpPr/>
          <p:nvPr/>
        </p:nvSpPr>
        <p:spPr>
          <a:xfrm>
            <a:off x="1243726" y="4738942"/>
            <a:ext cx="4097383" cy="954107"/>
          </a:xfrm>
          <a:prstGeom prst="rect">
            <a:avLst/>
          </a:prstGeom>
        </p:spPr>
        <p:txBody>
          <a:bodyPr wrap="square">
            <a:spAutoFit/>
          </a:bodyPr>
          <a:lstStyle/>
          <a:p>
            <a:pPr algn="ctr">
              <a:defRPr/>
            </a:pPr>
            <a:r>
              <a:rPr lang="zh-TW" altLang="en-US" sz="2800" b="1" dirty="0">
                <a:latin typeface="微軟正黑體" panose="020B0604030504040204" pitchFamily="34" charset="-120"/>
                <a:ea typeface="微軟正黑體" panose="020B0604030504040204" pitchFamily="34" charset="-120"/>
              </a:rPr>
              <a:t>一般城市景象與自然</a:t>
            </a:r>
            <a:r>
              <a:rPr lang="zh-TW" altLang="en-US" sz="2800" b="1" dirty="0" smtClean="0">
                <a:latin typeface="微軟正黑體" panose="020B0604030504040204" pitchFamily="34" charset="-120"/>
                <a:ea typeface="微軟正黑體" panose="020B0604030504040204" pitchFamily="34" charset="-120"/>
              </a:rPr>
              <a:t>景象</a:t>
            </a:r>
            <a:endParaRPr lang="en-US" altLang="zh-TW" sz="2800" b="1" dirty="0" smtClean="0">
              <a:latin typeface="微軟正黑體" panose="020B0604030504040204" pitchFamily="34" charset="-120"/>
              <a:ea typeface="微軟正黑體" panose="020B0604030504040204" pitchFamily="34" charset="-120"/>
            </a:endParaRPr>
          </a:p>
          <a:p>
            <a:pPr algn="ctr">
              <a:defRPr/>
            </a:pPr>
            <a:r>
              <a:rPr lang="zh-TW" altLang="en-US" sz="2800" b="1" dirty="0" smtClean="0">
                <a:latin typeface="微軟正黑體" panose="020B0604030504040204" pitchFamily="34" charset="-120"/>
                <a:ea typeface="微軟正黑體" panose="020B0604030504040204" pitchFamily="34" charset="-120"/>
              </a:rPr>
              <a:t>舊</a:t>
            </a:r>
            <a:r>
              <a:rPr lang="zh-TW" altLang="en-US" sz="2800" b="1" dirty="0">
                <a:latin typeface="微軟正黑體" panose="020B0604030504040204" pitchFamily="34" charset="-120"/>
                <a:ea typeface="微軟正黑體" panose="020B0604030504040204" pitchFamily="34" charset="-120"/>
              </a:rPr>
              <a:t>城市景象與</a:t>
            </a:r>
            <a:r>
              <a:rPr lang="zh-TW" altLang="en-US" sz="2800" b="1" dirty="0" smtClean="0">
                <a:latin typeface="微軟正黑體" panose="020B0604030504040204" pitchFamily="34" charset="-120"/>
                <a:ea typeface="微軟正黑體" panose="020B0604030504040204" pitchFamily="34" charset="-120"/>
              </a:rPr>
              <a:t>自然景象</a:t>
            </a:r>
            <a:endParaRPr lang="zh-TW" altLang="en-US" sz="2800" b="1" dirty="0">
              <a:latin typeface="微軟正黑體" panose="020B0604030504040204" pitchFamily="34" charset="-120"/>
              <a:ea typeface="微軟正黑體" panose="020B0604030504040204" pitchFamily="34" charset="-120"/>
            </a:endParaRPr>
          </a:p>
        </p:txBody>
      </p:sp>
      <p:sp>
        <p:nvSpPr>
          <p:cNvPr id="5" name="向右箭號 4"/>
          <p:cNvSpPr/>
          <p:nvPr/>
        </p:nvSpPr>
        <p:spPr>
          <a:xfrm>
            <a:off x="5894632" y="5028988"/>
            <a:ext cx="1419504" cy="374017"/>
          </a:xfrm>
          <a:prstGeom prst="rightArrow">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sz="2800" b="1">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8694973" y="4954386"/>
            <a:ext cx="2081885" cy="523220"/>
          </a:xfrm>
          <a:prstGeom prst="rect">
            <a:avLst/>
          </a:prstGeom>
        </p:spPr>
        <p:txBody>
          <a:bodyPr wrap="square">
            <a:spAutoFit/>
          </a:bodyPr>
          <a:lstStyle/>
          <a:p>
            <a:pPr>
              <a:defRPr/>
            </a:pPr>
            <a:r>
              <a:rPr lang="zh-TW" altLang="en-US" sz="2800" b="1" dirty="0" smtClean="0">
                <a:latin typeface="微軟正黑體" panose="020B0604030504040204" pitchFamily="34" charset="-120"/>
                <a:ea typeface="微軟正黑體" panose="020B0604030504040204" pitchFamily="34" charset="-120"/>
              </a:rPr>
              <a:t>有顯著</a:t>
            </a:r>
            <a:r>
              <a:rPr lang="zh-TW" altLang="en-US" sz="2800" b="1" dirty="0">
                <a:latin typeface="微軟正黑體" panose="020B0604030504040204" pitchFamily="34" charset="-120"/>
                <a:ea typeface="微軟正黑體" panose="020B0604030504040204" pitchFamily="34" charset="-120"/>
              </a:rPr>
              <a:t>差異</a:t>
            </a:r>
            <a:endParaRPr lang="zh-TW" altLang="en-US" sz="2800" b="1" dirty="0">
              <a:latin typeface="微軟正黑體" panose="020B0604030504040204" pitchFamily="34" charset="-120"/>
              <a:ea typeface="微軟正黑體" panose="020B0604030504040204" pitchFamily="34" charset="-120"/>
            </a:endParaRPr>
          </a:p>
        </p:txBody>
      </p:sp>
      <p:sp>
        <p:nvSpPr>
          <p:cNvPr id="21" name="矩形 20"/>
          <p:cNvSpPr/>
          <p:nvPr/>
        </p:nvSpPr>
        <p:spPr>
          <a:xfrm>
            <a:off x="1033955" y="5931825"/>
            <a:ext cx="4521342" cy="523220"/>
          </a:xfrm>
          <a:prstGeom prst="rect">
            <a:avLst/>
          </a:prstGeom>
        </p:spPr>
        <p:txBody>
          <a:bodyPr wrap="square">
            <a:spAutoFit/>
          </a:bodyPr>
          <a:lstStyle/>
          <a:p>
            <a:pPr>
              <a:defRPr/>
            </a:pPr>
            <a:r>
              <a:rPr lang="zh-TW" altLang="en-US" sz="2800" b="1" dirty="0">
                <a:latin typeface="微軟正黑體" panose="020B0604030504040204" pitchFamily="34" charset="-120"/>
                <a:ea typeface="微軟正黑體" panose="020B0604030504040204" pitchFamily="34" charset="-120"/>
              </a:rPr>
              <a:t>一般城市景象與舊城市景象</a:t>
            </a:r>
            <a:endParaRPr lang="zh-TW" altLang="en-US" sz="2800" b="1" dirty="0">
              <a:latin typeface="微軟正黑體" panose="020B0604030504040204" pitchFamily="34" charset="-120"/>
              <a:ea typeface="微軟正黑體" panose="020B0604030504040204" pitchFamily="34" charset="-120"/>
            </a:endParaRPr>
          </a:p>
        </p:txBody>
      </p:sp>
      <p:sp>
        <p:nvSpPr>
          <p:cNvPr id="24" name="向右箭號 23"/>
          <p:cNvSpPr/>
          <p:nvPr/>
        </p:nvSpPr>
        <p:spPr>
          <a:xfrm>
            <a:off x="5894632" y="6006426"/>
            <a:ext cx="1419504" cy="374017"/>
          </a:xfrm>
          <a:prstGeom prst="rightArrow">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sz="2800" b="1">
              <a:solidFill>
                <a:prstClr val="black"/>
              </a:solidFill>
              <a:latin typeface="微軟正黑體" panose="020B0604030504040204" pitchFamily="34" charset="-120"/>
              <a:ea typeface="微軟正黑體" panose="020B0604030504040204" pitchFamily="34" charset="-120"/>
            </a:endParaRPr>
          </a:p>
        </p:txBody>
      </p:sp>
      <p:sp>
        <p:nvSpPr>
          <p:cNvPr id="25" name="矩形 24"/>
          <p:cNvSpPr/>
          <p:nvPr/>
        </p:nvSpPr>
        <p:spPr>
          <a:xfrm>
            <a:off x="8694972" y="5857223"/>
            <a:ext cx="2081885" cy="523220"/>
          </a:xfrm>
          <a:prstGeom prst="rect">
            <a:avLst/>
          </a:prstGeom>
        </p:spPr>
        <p:txBody>
          <a:bodyPr wrap="square">
            <a:spAutoFit/>
          </a:bodyPr>
          <a:lstStyle/>
          <a:p>
            <a:pPr algn="just">
              <a:defRPr/>
            </a:pPr>
            <a:r>
              <a:rPr lang="zh-TW" altLang="en-US" sz="2800" b="1" dirty="0" smtClean="0">
                <a:latin typeface="微軟正黑體" panose="020B0604030504040204" pitchFamily="34" charset="-120"/>
                <a:ea typeface="微軟正黑體" panose="020B0604030504040204" pitchFamily="34" charset="-120"/>
              </a:rPr>
              <a:t>無顯著</a:t>
            </a:r>
            <a:r>
              <a:rPr lang="zh-TW" altLang="en-US" sz="2800" b="1" dirty="0">
                <a:latin typeface="微軟正黑體" panose="020B0604030504040204" pitchFamily="34" charset="-120"/>
                <a:ea typeface="微軟正黑體" panose="020B0604030504040204" pitchFamily="34" charset="-120"/>
              </a:rPr>
              <a:t>差異</a:t>
            </a:r>
            <a:endParaRPr lang="zh-TW" altLang="en-US" sz="2800" b="1" dirty="0">
              <a:latin typeface="微軟正黑體" panose="020B0604030504040204" pitchFamily="34" charset="-120"/>
              <a:ea typeface="微軟正黑體" panose="020B0604030504040204" pitchFamily="34" charset="-120"/>
            </a:endParaRPr>
          </a:p>
        </p:txBody>
      </p:sp>
      <p:sp>
        <p:nvSpPr>
          <p:cNvPr id="20" name="矩形 19"/>
          <p:cNvSpPr/>
          <p:nvPr/>
        </p:nvSpPr>
        <p:spPr>
          <a:xfrm>
            <a:off x="4779983" y="638918"/>
            <a:ext cx="6345217" cy="1384995"/>
          </a:xfrm>
          <a:prstGeom prst="rect">
            <a:avLst/>
          </a:prstGeom>
        </p:spPr>
        <p:txBody>
          <a:bodyPr wrap="square">
            <a:spAutoFit/>
          </a:bodyPr>
          <a:lstStyle/>
          <a:p>
            <a:pPr>
              <a:defRPr/>
            </a:pPr>
            <a:r>
              <a:rPr lang="zh-TW" altLang="en-US" sz="2800" b="1" dirty="0">
                <a:latin typeface="微軟正黑體" panose="020B0604030504040204" pitchFamily="34" charset="-120"/>
                <a:ea typeface="微軟正黑體" panose="020B0604030504040204" pitchFamily="34" charset="-120"/>
              </a:rPr>
              <a:t>一般城市景色</a:t>
            </a:r>
            <a:r>
              <a:rPr lang="en-US" altLang="zh-TW" sz="2800" b="1" dirty="0">
                <a:latin typeface="微軟正黑體" panose="020B0604030504040204" pitchFamily="34" charset="-120"/>
                <a:ea typeface="微軟正黑體" panose="020B0604030504040204" pitchFamily="34" charset="-120"/>
              </a:rPr>
              <a:t>(M = 0.37 s, SD = 0.06)</a:t>
            </a:r>
          </a:p>
          <a:p>
            <a:pPr>
              <a:defRPr/>
            </a:pPr>
            <a:r>
              <a:rPr lang="zh-TW" altLang="en-US" sz="2800" b="1" dirty="0">
                <a:latin typeface="微軟正黑體" panose="020B0604030504040204" pitchFamily="34" charset="-120"/>
                <a:ea typeface="微軟正黑體" panose="020B0604030504040204" pitchFamily="34" charset="-120"/>
              </a:rPr>
              <a:t>舊城市景色</a:t>
            </a:r>
            <a:r>
              <a:rPr lang="en-US" altLang="zh-TW" sz="2800" b="1" dirty="0">
                <a:latin typeface="微軟正黑體" panose="020B0604030504040204" pitchFamily="34" charset="-120"/>
                <a:ea typeface="微軟正黑體" panose="020B0604030504040204" pitchFamily="34" charset="-120"/>
              </a:rPr>
              <a:t>(M = 0.38 s, SD = 0.06)</a:t>
            </a:r>
          </a:p>
          <a:p>
            <a:pPr>
              <a:defRPr/>
            </a:pPr>
            <a:r>
              <a:rPr lang="zh-TW" altLang="en-US" sz="2800" b="1" dirty="0">
                <a:latin typeface="微軟正黑體" panose="020B0604030504040204" pitchFamily="34" charset="-120"/>
                <a:ea typeface="微軟正黑體" panose="020B0604030504040204" pitchFamily="34" charset="-120"/>
              </a:rPr>
              <a:t>自然景色</a:t>
            </a:r>
            <a:r>
              <a:rPr lang="en-US" altLang="zh-TW" sz="2800" b="1" dirty="0">
                <a:latin typeface="微軟正黑體" panose="020B0604030504040204" pitchFamily="34" charset="-120"/>
                <a:ea typeface="微軟正黑體" panose="020B0604030504040204" pitchFamily="34" charset="-120"/>
              </a:rPr>
              <a:t>(M = 0.41 s, SD = 0.09)</a:t>
            </a:r>
          </a:p>
        </p:txBody>
      </p:sp>
    </p:spTree>
    <p:extLst>
      <p:ext uri="{BB962C8B-B14F-4D97-AF65-F5344CB8AC3E}">
        <p14:creationId xmlns:p14="http://schemas.microsoft.com/office/powerpoint/2010/main" val="328782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 grpId="0"/>
      <p:bldP spid="18" grpId="0"/>
      <p:bldP spid="19" grpId="0"/>
      <p:bldP spid="21" grpId="0"/>
      <p:bldP spid="25" grpId="0"/>
      <p:bldP spid="2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5029" y="3761987"/>
            <a:ext cx="12370558" cy="523220"/>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雙尾事前檢定顯示</a:t>
            </a:r>
            <a:r>
              <a:rPr lang="en-US" altLang="zh-TW" sz="2800" b="1" dirty="0">
                <a:latin typeface="微軟正黑體" panose="020B0604030504040204" pitchFamily="34" charset="-120"/>
                <a:ea typeface="微軟正黑體" panose="020B0604030504040204" pitchFamily="34" charset="-120"/>
              </a:rPr>
              <a:t>(with </a:t>
            </a:r>
            <a:r>
              <a:rPr lang="en-US" altLang="zh-TW" sz="2800" b="1" dirty="0" err="1">
                <a:latin typeface="微軟正黑體" panose="020B0604030504040204" pitchFamily="34" charset="-120"/>
                <a:ea typeface="微軟正黑體" panose="020B0604030504040204" pitchFamily="34" charset="-120"/>
              </a:rPr>
              <a:t>Bonferroni</a:t>
            </a:r>
            <a:r>
              <a:rPr lang="en-US" altLang="zh-TW" sz="2800" b="1" dirty="0">
                <a:latin typeface="微軟正黑體" panose="020B0604030504040204" pitchFamily="34" charset="-120"/>
                <a:ea typeface="微軟正黑體" panose="020B0604030504040204" pitchFamily="34" charset="-120"/>
              </a:rPr>
              <a:t> adjusted p-value = 0.05/3 = 0.017)</a:t>
            </a:r>
            <a:endParaRPr lang="zh-TW" altLang="en-US" sz="2800" b="1" dirty="0">
              <a:latin typeface="微軟正黑體" panose="020B0604030504040204" pitchFamily="34" charset="-120"/>
              <a:ea typeface="微軟正黑體" panose="020B0604030504040204" pitchFamily="34" charset="-120"/>
            </a:endParaRPr>
          </a:p>
        </p:txBody>
      </p:sp>
      <p:sp>
        <p:nvSpPr>
          <p:cNvPr id="3" name="矩形 2"/>
          <p:cNvSpPr/>
          <p:nvPr/>
        </p:nvSpPr>
        <p:spPr>
          <a:xfrm>
            <a:off x="128500" y="2361900"/>
            <a:ext cx="1206350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srgbClr val="CC0000"/>
                </a:solidFill>
                <a:latin typeface="微軟正黑體" panose="020B0604030504040204" pitchFamily="34" charset="-120"/>
                <a:ea typeface="微軟正黑體" panose="020B0604030504040204" pitchFamily="34" charset="-120"/>
              </a:rPr>
              <a:t>單因子重複量測</a:t>
            </a:r>
            <a:r>
              <a:rPr lang="en-US" altLang="zh-TW" sz="2800" b="1" dirty="0">
                <a:solidFill>
                  <a:srgbClr val="CC0000"/>
                </a:solidFill>
                <a:latin typeface="微軟正黑體" panose="020B0604030504040204" pitchFamily="34" charset="-120"/>
                <a:ea typeface="微軟正黑體" panose="020B0604030504040204" pitchFamily="34" charset="-120"/>
              </a:rPr>
              <a:t>ANOVA</a:t>
            </a:r>
            <a:r>
              <a:rPr lang="zh-TW" altLang="en-US" sz="2800" b="1" dirty="0">
                <a:latin typeface="微軟正黑體" panose="020B0604030504040204" pitchFamily="34" charset="-120"/>
                <a:ea typeface="微軟正黑體" panose="020B0604030504040204" pitchFamily="34" charset="-120"/>
              </a:rPr>
              <a:t>顯示在場景類別間，眼睛移動的像素距離有顯著的</a:t>
            </a:r>
            <a:r>
              <a:rPr lang="zh-TW" altLang="en-US" sz="2800" b="1" dirty="0" smtClean="0">
                <a:latin typeface="微軟正黑體" panose="020B0604030504040204" pitchFamily="34" charset="-120"/>
                <a:ea typeface="微軟正黑體" panose="020B0604030504040204" pitchFamily="34" charset="-120"/>
              </a:rPr>
              <a:t>影響</a:t>
            </a:r>
            <a:r>
              <a:rPr lang="en-US" altLang="zh-TW" sz="2800" dirty="0">
                <a:solidFill>
                  <a:srgbClr val="2E2E2E"/>
                </a:solidFill>
                <a:latin typeface="Georgia" panose="02040502050405020303" pitchFamily="18" charset="0"/>
                <a:cs typeface="Times New Roman" panose="02020603050405020304" pitchFamily="18" charset="0"/>
              </a:rPr>
              <a:t> (F</a:t>
            </a:r>
            <a:r>
              <a:rPr lang="en-US" altLang="zh-TW" sz="2800" baseline="-25000" dirty="0">
                <a:solidFill>
                  <a:srgbClr val="2E2E2E"/>
                </a:solidFill>
                <a:latin typeface="Georgia" panose="02040502050405020303" pitchFamily="18" charset="0"/>
                <a:cs typeface="Times New Roman" panose="02020603050405020304" pitchFamily="18" charset="0"/>
              </a:rPr>
              <a:t>2, 118</a:t>
            </a:r>
            <a:r>
              <a:rPr lang="en-US" altLang="zh-TW" sz="2800" dirty="0">
                <a:solidFill>
                  <a:srgbClr val="2E2E2E"/>
                </a:solidFill>
                <a:latin typeface="Georgia" panose="02040502050405020303" pitchFamily="18" charset="0"/>
                <a:cs typeface="Times New Roman" panose="02020603050405020304" pitchFamily="18" charset="0"/>
              </a:rPr>
              <a:t>=4.23, </a:t>
            </a:r>
            <a:r>
              <a:rPr lang="en-US" altLang="zh-TW" sz="2800" i="1" dirty="0">
                <a:solidFill>
                  <a:srgbClr val="2E2E2E"/>
                </a:solidFill>
                <a:latin typeface="Georgia" panose="02040502050405020303" pitchFamily="18" charset="0"/>
                <a:cs typeface="Times New Roman" panose="02020603050405020304" pitchFamily="18" charset="0"/>
              </a:rPr>
              <a:t>p</a:t>
            </a:r>
            <a:r>
              <a:rPr lang="en-US" altLang="zh-TW" sz="2800" dirty="0">
                <a:solidFill>
                  <a:srgbClr val="2E2E2E"/>
                </a:solidFill>
                <a:latin typeface="Times New Roman" panose="02020603050405020304" pitchFamily="18" charset="0"/>
              </a:rPr>
              <a:t> </a:t>
            </a:r>
            <a:r>
              <a:rPr lang="en-US" altLang="zh-TW" sz="2800" dirty="0">
                <a:solidFill>
                  <a:srgbClr val="2E2E2E"/>
                </a:solidFill>
                <a:latin typeface="Georgia" panose="02040502050405020303" pitchFamily="18" charset="0"/>
                <a:cs typeface="Times New Roman" panose="02020603050405020304" pitchFamily="18" charset="0"/>
              </a:rPr>
              <a:t>&lt;</a:t>
            </a:r>
            <a:r>
              <a:rPr lang="en-US" altLang="zh-TW" sz="2800" dirty="0">
                <a:solidFill>
                  <a:srgbClr val="2E2E2E"/>
                </a:solidFill>
                <a:latin typeface="Times New Roman" panose="02020603050405020304" pitchFamily="18" charset="0"/>
              </a:rPr>
              <a:t> </a:t>
            </a:r>
            <a:r>
              <a:rPr lang="en-US" altLang="zh-TW" sz="2800" dirty="0">
                <a:solidFill>
                  <a:srgbClr val="2E2E2E"/>
                </a:solidFill>
                <a:latin typeface="Georgia" panose="02040502050405020303" pitchFamily="18" charset="0"/>
                <a:cs typeface="Times New Roman" panose="02020603050405020304" pitchFamily="18" charset="0"/>
              </a:rPr>
              <a:t>0.05, η2</a:t>
            </a:r>
            <a:r>
              <a:rPr lang="en-US" altLang="zh-TW" sz="2800" dirty="0">
                <a:solidFill>
                  <a:srgbClr val="2E2E2E"/>
                </a:solidFill>
                <a:latin typeface="Times New Roman" panose="02020603050405020304" pitchFamily="18" charset="0"/>
              </a:rPr>
              <a:t> </a:t>
            </a:r>
            <a:r>
              <a:rPr lang="en-US" altLang="zh-TW" sz="2800" dirty="0">
                <a:solidFill>
                  <a:srgbClr val="2E2E2E"/>
                </a:solidFill>
                <a:latin typeface="Georgia" panose="02040502050405020303" pitchFamily="18" charset="0"/>
                <a:cs typeface="Times New Roman" panose="02020603050405020304" pitchFamily="18" charset="0"/>
              </a:rPr>
              <a:t>=</a:t>
            </a:r>
            <a:r>
              <a:rPr lang="en-US" altLang="zh-TW" sz="2800" dirty="0">
                <a:solidFill>
                  <a:srgbClr val="2E2E2E"/>
                </a:solidFill>
                <a:latin typeface="Times New Roman" panose="02020603050405020304" pitchFamily="18" charset="0"/>
              </a:rPr>
              <a:t> </a:t>
            </a:r>
            <a:r>
              <a:rPr lang="en-US" altLang="zh-TW" sz="2800" dirty="0">
                <a:solidFill>
                  <a:srgbClr val="2E2E2E"/>
                </a:solidFill>
                <a:latin typeface="Georgia" panose="02040502050405020303" pitchFamily="18" charset="0"/>
                <a:cs typeface="Times New Roman" panose="02020603050405020304" pitchFamily="18" charset="0"/>
              </a:rPr>
              <a:t>0.07)</a:t>
            </a:r>
            <a:endParaRPr lang="zh-TW" altLang="zh-TW" sz="2800" kern="100" dirty="0">
              <a:latin typeface="微軟正黑體" panose="020B0604030504040204" pitchFamily="34" charset="-120"/>
              <a:ea typeface="微軟正黑體" panose="020B0604030504040204" pitchFamily="34" charset="-120"/>
              <a:cs typeface="Times New Roman" panose="02020603050405020304" pitchFamily="18" charset="0"/>
            </a:endParaRPr>
          </a:p>
        </p:txBody>
      </p:sp>
      <p:sp>
        <p:nvSpPr>
          <p:cNvPr id="16" name="矩形 15"/>
          <p:cNvSpPr/>
          <p:nvPr/>
        </p:nvSpPr>
        <p:spPr>
          <a:xfrm>
            <a:off x="627017" y="1419533"/>
            <a:ext cx="4419593"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Eye travel distance</a:t>
            </a:r>
          </a:p>
        </p:txBody>
      </p:sp>
      <p:sp>
        <p:nvSpPr>
          <p:cNvPr id="18" name="矩形 17"/>
          <p:cNvSpPr/>
          <p:nvPr/>
        </p:nvSpPr>
        <p:spPr>
          <a:xfrm>
            <a:off x="1115305" y="4783479"/>
            <a:ext cx="4097383" cy="523220"/>
          </a:xfrm>
          <a:prstGeom prst="rect">
            <a:avLst/>
          </a:prstGeom>
        </p:spPr>
        <p:txBody>
          <a:bodyPr wrap="square">
            <a:spAutoFit/>
          </a:bodyPr>
          <a:lstStyle/>
          <a:p>
            <a:pPr algn="ctr">
              <a:defRPr/>
            </a:pPr>
            <a:r>
              <a:rPr lang="zh-TW" altLang="en-US" sz="2800" b="1" dirty="0">
                <a:latin typeface="微軟正黑體" panose="020B0604030504040204" pitchFamily="34" charset="-120"/>
                <a:ea typeface="微軟正黑體" panose="020B0604030504040204" pitchFamily="34" charset="-120"/>
              </a:rPr>
              <a:t>一般城市景象與自然</a:t>
            </a:r>
            <a:r>
              <a:rPr lang="zh-TW" altLang="en-US" sz="2800" b="1" dirty="0" smtClean="0">
                <a:latin typeface="微軟正黑體" panose="020B0604030504040204" pitchFamily="34" charset="-120"/>
                <a:ea typeface="微軟正黑體" panose="020B0604030504040204" pitchFamily="34" charset="-120"/>
              </a:rPr>
              <a:t>景象</a:t>
            </a:r>
          </a:p>
        </p:txBody>
      </p:sp>
      <p:sp>
        <p:nvSpPr>
          <p:cNvPr id="5" name="向右箭號 4"/>
          <p:cNvSpPr/>
          <p:nvPr/>
        </p:nvSpPr>
        <p:spPr>
          <a:xfrm>
            <a:off x="5764003" y="4857071"/>
            <a:ext cx="1419504" cy="374017"/>
          </a:xfrm>
          <a:prstGeom prst="rightArrow">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sz="2800" b="1">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8564344" y="4782469"/>
            <a:ext cx="2081885" cy="523220"/>
          </a:xfrm>
          <a:prstGeom prst="rect">
            <a:avLst/>
          </a:prstGeom>
        </p:spPr>
        <p:txBody>
          <a:bodyPr wrap="square">
            <a:spAutoFit/>
          </a:bodyPr>
          <a:lstStyle/>
          <a:p>
            <a:pPr>
              <a:defRPr/>
            </a:pPr>
            <a:r>
              <a:rPr lang="zh-TW" altLang="en-US" sz="2800" b="1" dirty="0" smtClean="0">
                <a:latin typeface="微軟正黑體" panose="020B0604030504040204" pitchFamily="34" charset="-120"/>
                <a:ea typeface="微軟正黑體" panose="020B0604030504040204" pitchFamily="34" charset="-120"/>
              </a:rPr>
              <a:t>有顯著</a:t>
            </a:r>
            <a:r>
              <a:rPr lang="zh-TW" altLang="en-US" sz="2800" b="1" dirty="0">
                <a:latin typeface="微軟正黑體" panose="020B0604030504040204" pitchFamily="34" charset="-120"/>
                <a:ea typeface="微軟正黑體" panose="020B0604030504040204" pitchFamily="34" charset="-120"/>
              </a:rPr>
              <a:t>差異</a:t>
            </a:r>
            <a:endParaRPr lang="zh-TW" altLang="en-US" sz="2800" b="1" dirty="0">
              <a:latin typeface="微軟正黑體" panose="020B0604030504040204" pitchFamily="34" charset="-120"/>
              <a:ea typeface="微軟正黑體" panose="020B0604030504040204" pitchFamily="34" charset="-120"/>
            </a:endParaRPr>
          </a:p>
        </p:txBody>
      </p:sp>
      <p:sp>
        <p:nvSpPr>
          <p:cNvPr id="21" name="矩形 20"/>
          <p:cNvSpPr/>
          <p:nvPr/>
        </p:nvSpPr>
        <p:spPr>
          <a:xfrm>
            <a:off x="1115305" y="5544463"/>
            <a:ext cx="4521342" cy="954107"/>
          </a:xfrm>
          <a:prstGeom prst="rect">
            <a:avLst/>
          </a:prstGeom>
        </p:spPr>
        <p:txBody>
          <a:bodyPr wrap="square">
            <a:spAutoFit/>
          </a:bodyPr>
          <a:lstStyle/>
          <a:p>
            <a:pPr>
              <a:defRPr/>
            </a:pPr>
            <a:r>
              <a:rPr lang="zh-TW" altLang="en-US" sz="2800" b="1" dirty="0">
                <a:latin typeface="微軟正黑體" panose="020B0604030504040204" pitchFamily="34" charset="-120"/>
                <a:ea typeface="微軟正黑體" panose="020B0604030504040204" pitchFamily="34" charset="-120"/>
              </a:rPr>
              <a:t>舊城市景象與自然</a:t>
            </a:r>
            <a:r>
              <a:rPr lang="zh-TW" altLang="en-US" sz="2800" b="1" dirty="0" smtClean="0">
                <a:latin typeface="微軟正黑體" panose="020B0604030504040204" pitchFamily="34" charset="-120"/>
                <a:ea typeface="微軟正黑體" panose="020B0604030504040204" pitchFamily="34" charset="-120"/>
              </a:rPr>
              <a:t>景象</a:t>
            </a:r>
            <a:endParaRPr lang="en-US" altLang="zh-TW" sz="2800" b="1" dirty="0" smtClean="0">
              <a:latin typeface="微軟正黑體" panose="020B0604030504040204" pitchFamily="34" charset="-120"/>
              <a:ea typeface="微軟正黑體" panose="020B0604030504040204" pitchFamily="34" charset="-120"/>
            </a:endParaRPr>
          </a:p>
          <a:p>
            <a:pPr>
              <a:defRPr/>
            </a:pPr>
            <a:r>
              <a:rPr lang="zh-TW" altLang="en-US" sz="2800" b="1" dirty="0" smtClean="0">
                <a:latin typeface="微軟正黑體" panose="020B0604030504040204" pitchFamily="34" charset="-120"/>
                <a:ea typeface="微軟正黑體" panose="020B0604030504040204" pitchFamily="34" charset="-120"/>
              </a:rPr>
              <a:t>一般</a:t>
            </a:r>
            <a:r>
              <a:rPr lang="zh-TW" altLang="en-US" sz="2800" b="1" dirty="0">
                <a:latin typeface="微軟正黑體" panose="020B0604030504040204" pitchFamily="34" charset="-120"/>
                <a:ea typeface="微軟正黑體" panose="020B0604030504040204" pitchFamily="34" charset="-120"/>
              </a:rPr>
              <a:t>城市景象與舊城市景象</a:t>
            </a:r>
            <a:endParaRPr lang="zh-TW" altLang="en-US" sz="2800" b="1" dirty="0">
              <a:latin typeface="微軟正黑體" panose="020B0604030504040204" pitchFamily="34" charset="-120"/>
              <a:ea typeface="微軟正黑體" panose="020B0604030504040204" pitchFamily="34" charset="-120"/>
            </a:endParaRPr>
          </a:p>
        </p:txBody>
      </p:sp>
      <p:sp>
        <p:nvSpPr>
          <p:cNvPr id="24" name="向右箭號 23"/>
          <p:cNvSpPr/>
          <p:nvPr/>
        </p:nvSpPr>
        <p:spPr>
          <a:xfrm>
            <a:off x="5764003" y="5834509"/>
            <a:ext cx="1419504" cy="374017"/>
          </a:xfrm>
          <a:prstGeom prst="rightArrow">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TW" altLang="en-US" sz="2800" b="1">
              <a:solidFill>
                <a:prstClr val="black"/>
              </a:solidFill>
              <a:latin typeface="微軟正黑體" panose="020B0604030504040204" pitchFamily="34" charset="-120"/>
              <a:ea typeface="微軟正黑體" panose="020B0604030504040204" pitchFamily="34" charset="-120"/>
            </a:endParaRPr>
          </a:p>
        </p:txBody>
      </p:sp>
      <p:sp>
        <p:nvSpPr>
          <p:cNvPr id="25" name="矩形 24"/>
          <p:cNvSpPr/>
          <p:nvPr/>
        </p:nvSpPr>
        <p:spPr>
          <a:xfrm>
            <a:off x="8564343" y="5685306"/>
            <a:ext cx="2081885" cy="523220"/>
          </a:xfrm>
          <a:prstGeom prst="rect">
            <a:avLst/>
          </a:prstGeom>
        </p:spPr>
        <p:txBody>
          <a:bodyPr wrap="square">
            <a:spAutoFit/>
          </a:bodyPr>
          <a:lstStyle/>
          <a:p>
            <a:pPr algn="just">
              <a:defRPr/>
            </a:pPr>
            <a:r>
              <a:rPr lang="zh-TW" altLang="en-US" sz="2800" b="1" dirty="0" smtClean="0">
                <a:latin typeface="微軟正黑體" panose="020B0604030504040204" pitchFamily="34" charset="-120"/>
                <a:ea typeface="微軟正黑體" panose="020B0604030504040204" pitchFamily="34" charset="-120"/>
              </a:rPr>
              <a:t>無顯著</a:t>
            </a:r>
            <a:r>
              <a:rPr lang="zh-TW" altLang="en-US" sz="2800" b="1" dirty="0">
                <a:latin typeface="微軟正黑體" panose="020B0604030504040204" pitchFamily="34" charset="-120"/>
                <a:ea typeface="微軟正黑體" panose="020B0604030504040204" pitchFamily="34" charset="-120"/>
              </a:rPr>
              <a:t>差異</a:t>
            </a:r>
            <a:endParaRPr lang="zh-TW" altLang="en-US" sz="2800" b="1" dirty="0">
              <a:latin typeface="微軟正黑體" panose="020B0604030504040204" pitchFamily="34" charset="-120"/>
              <a:ea typeface="微軟正黑體" panose="020B0604030504040204" pitchFamily="34" charset="-120"/>
            </a:endParaRPr>
          </a:p>
        </p:txBody>
      </p:sp>
      <p:sp>
        <p:nvSpPr>
          <p:cNvPr id="20" name="矩形 19"/>
          <p:cNvSpPr/>
          <p:nvPr/>
        </p:nvSpPr>
        <p:spPr>
          <a:xfrm>
            <a:off x="3963529" y="640681"/>
            <a:ext cx="8382000" cy="1384995"/>
          </a:xfrm>
          <a:prstGeom prst="rect">
            <a:avLst/>
          </a:prstGeom>
        </p:spPr>
        <p:txBody>
          <a:bodyPr wrap="square">
            <a:spAutoFit/>
          </a:bodyPr>
          <a:lstStyle/>
          <a:p>
            <a:pPr>
              <a:defRPr/>
            </a:pPr>
            <a:r>
              <a:rPr lang="zh-TW" altLang="en-US" sz="2800" b="1" dirty="0">
                <a:latin typeface="微軟正黑體" panose="020B0604030504040204" pitchFamily="34" charset="-120"/>
                <a:ea typeface="微軟正黑體" panose="020B0604030504040204" pitchFamily="34" charset="-120"/>
              </a:rPr>
              <a:t>一般城市景色</a:t>
            </a:r>
            <a:r>
              <a:rPr lang="en-US" altLang="zh-TW" sz="2800" b="1" dirty="0">
                <a:latin typeface="微軟正黑體" panose="020B0604030504040204" pitchFamily="34" charset="-120"/>
                <a:ea typeface="微軟正黑體" panose="020B0604030504040204" pitchFamily="34" charset="-120"/>
              </a:rPr>
              <a:t>(M = 7284.39 pixels, SD = 1303.90)</a:t>
            </a:r>
          </a:p>
          <a:p>
            <a:pPr>
              <a:defRPr/>
            </a:pPr>
            <a:r>
              <a:rPr lang="zh-TW" altLang="en-US" sz="2800" b="1" dirty="0">
                <a:latin typeface="微軟正黑體" panose="020B0604030504040204" pitchFamily="34" charset="-120"/>
                <a:ea typeface="微軟正黑體" panose="020B0604030504040204" pitchFamily="34" charset="-120"/>
              </a:rPr>
              <a:t>舊城市景色</a:t>
            </a:r>
            <a:r>
              <a:rPr lang="en-US" altLang="zh-TW" sz="2800" b="1" dirty="0">
                <a:latin typeface="微軟正黑體" panose="020B0604030504040204" pitchFamily="34" charset="-120"/>
                <a:ea typeface="微軟正黑體" panose="020B0604030504040204" pitchFamily="34" charset="-120"/>
              </a:rPr>
              <a:t>(M = 7049.03 pixels, SD = 1387.21)</a:t>
            </a:r>
          </a:p>
          <a:p>
            <a:pPr>
              <a:defRPr/>
            </a:pPr>
            <a:r>
              <a:rPr lang="zh-TW" altLang="en-US" sz="2800" b="1" dirty="0">
                <a:latin typeface="微軟正黑體" panose="020B0604030504040204" pitchFamily="34" charset="-120"/>
                <a:ea typeface="微軟正黑體" panose="020B0604030504040204" pitchFamily="34" charset="-120"/>
              </a:rPr>
              <a:t>自然景色</a:t>
            </a:r>
            <a:r>
              <a:rPr lang="en-US" altLang="zh-TW" sz="2800" b="1" dirty="0">
                <a:latin typeface="微軟正黑體" panose="020B0604030504040204" pitchFamily="34" charset="-120"/>
                <a:ea typeface="微軟正黑體" panose="020B0604030504040204" pitchFamily="34" charset="-120"/>
              </a:rPr>
              <a:t>(M = 6883.14 pixels, SD = 1540.85)</a:t>
            </a:r>
          </a:p>
        </p:txBody>
      </p:sp>
    </p:spTree>
    <p:extLst>
      <p:ext uri="{BB962C8B-B14F-4D97-AF65-F5344CB8AC3E}">
        <p14:creationId xmlns:p14="http://schemas.microsoft.com/office/powerpoint/2010/main" val="9591563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500"/>
                                        <p:tgtEl>
                                          <p:spTgt spid="1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9"/>
                                        </p:tgtEl>
                                        <p:attrNameLst>
                                          <p:attrName>style.visibility</p:attrName>
                                        </p:attrNameLst>
                                      </p:cBhvr>
                                      <p:to>
                                        <p:strVal val="visible"/>
                                      </p:to>
                                    </p:set>
                                    <p:animEffect transition="in" filter="fade">
                                      <p:cBhvr>
                                        <p:cTn id="16" dur="500"/>
                                        <p:tgtEl>
                                          <p:spTgt spid="19"/>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5"/>
                                        </p:tgtEl>
                                        <p:attrNameLst>
                                          <p:attrName>style.visibility</p:attrName>
                                        </p:attrNameLst>
                                      </p:cBhvr>
                                      <p:to>
                                        <p:strVal val="visible"/>
                                      </p:to>
                                    </p:set>
                                    <p:animEffect transition="in" filter="fade">
                                      <p:cBhvr>
                                        <p:cTn id="22" dur="500"/>
                                        <p:tgtEl>
                                          <p:spTgt spid="2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3" grpId="0"/>
      <p:bldP spid="18" grpId="0"/>
      <p:bldP spid="19" grpId="0"/>
      <p:bldP spid="21" grpId="0"/>
      <p:bldP spid="25" grpId="0"/>
      <p:bldP spid="2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圖片 10"/>
          <p:cNvPicPr/>
          <p:nvPr/>
        </p:nvPicPr>
        <p:blipFill>
          <a:blip r:embed="rId3"/>
          <a:stretch>
            <a:fillRect/>
          </a:stretch>
        </p:blipFill>
        <p:spPr>
          <a:xfrm>
            <a:off x="-8646" y="4136571"/>
            <a:ext cx="12200645" cy="2721429"/>
          </a:xfrm>
          <a:prstGeom prst="rect">
            <a:avLst/>
          </a:prstGeom>
        </p:spPr>
      </p:pic>
      <p:sp>
        <p:nvSpPr>
          <p:cNvPr id="6" name="文字方塊 5"/>
          <p:cNvSpPr txBox="1"/>
          <p:nvPr/>
        </p:nvSpPr>
        <p:spPr>
          <a:xfrm>
            <a:off x="627017" y="561703"/>
            <a:ext cx="194694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TW" sz="4800" b="0" i="0" u="none" strike="noStrike" kern="1200" cap="none" spc="0" normalizeH="0" baseline="0" noProof="0" dirty="0" smtClean="0">
                <a:ln>
                  <a:noFill/>
                </a:ln>
                <a:solidFill>
                  <a:prstClr val="black"/>
                </a:solidFill>
                <a:effectLst/>
                <a:uLnTx/>
                <a:uFillTx/>
                <a:latin typeface="微軟正黑體" panose="020B0604030504040204" pitchFamily="34" charset="-120"/>
                <a:ea typeface="微軟正黑體" panose="020B0604030504040204" pitchFamily="34" charset="-120"/>
                <a:cs typeface="+mn-cs"/>
              </a:rPr>
              <a:t>Result</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205945" y="1396594"/>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平均注視次數與</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個注意力恢復因素呈現</a:t>
            </a:r>
            <a:r>
              <a:rPr lang="zh-TW" altLang="en-US" sz="2800" b="1" dirty="0">
                <a:solidFill>
                  <a:srgbClr val="CC0000"/>
                </a:solidFill>
                <a:latin typeface="微軟正黑體" panose="020B0604030504040204" pitchFamily="34" charset="-120"/>
                <a:ea typeface="微軟正黑體" panose="020B0604030504040204" pitchFamily="34" charset="-120"/>
              </a:rPr>
              <a:t>負</a:t>
            </a:r>
            <a:r>
              <a:rPr lang="zh-TW" altLang="en-US" sz="2800" b="1" dirty="0" smtClean="0">
                <a:solidFill>
                  <a:srgbClr val="CC0000"/>
                </a:solidFill>
                <a:latin typeface="微軟正黑體" panose="020B0604030504040204" pitchFamily="34" charset="-120"/>
                <a:ea typeface="微軟正黑體" panose="020B0604030504040204" pitchFamily="34" charset="-120"/>
              </a:rPr>
              <a:t>相關</a:t>
            </a:r>
            <a:endParaRPr lang="en-US" altLang="zh-TW" sz="2800" b="1" dirty="0" smtClean="0">
              <a:solidFill>
                <a:srgbClr val="CC0000"/>
              </a:solidFill>
              <a:latin typeface="微軟正黑體" panose="020B0604030504040204" pitchFamily="34" charset="-120"/>
              <a:ea typeface="微軟正黑體" panose="020B0604030504040204" pitchFamily="34" charset="-120"/>
            </a:endParaRPr>
          </a:p>
          <a:p>
            <a:pPr>
              <a:defRPr/>
            </a:pPr>
            <a:r>
              <a:rPr lang="zh-TW" altLang="en-US" sz="2800" b="1" dirty="0">
                <a:latin typeface="微軟正黑體" panose="020B0604030504040204" pitchFamily="34" charset="-120"/>
                <a:ea typeface="微軟正黑體" panose="020B0604030504040204" pitchFamily="34" charset="-120"/>
              </a:rPr>
              <a:t> </a:t>
            </a:r>
            <a:r>
              <a:rPr lang="zh-TW" altLang="en-US" sz="2800" b="1" dirty="0" smtClean="0">
                <a:latin typeface="微軟正黑體" panose="020B0604030504040204" pitchFamily="34" charset="-120"/>
                <a:ea typeface="微軟正黑體" panose="020B0604030504040204" pitchFamily="34" charset="-120"/>
              </a:rPr>
              <a:t>    </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代表</a:t>
            </a:r>
            <a:r>
              <a:rPr lang="zh-TW" altLang="en-US" sz="2800" b="1" dirty="0">
                <a:solidFill>
                  <a:srgbClr val="CC0000"/>
                </a:solidFill>
                <a:latin typeface="微軟正黑體" panose="020B0604030504040204" pitchFamily="34" charset="-120"/>
                <a:ea typeface="微軟正黑體" panose="020B0604030504040204" pitchFamily="34" charset="-120"/>
              </a:rPr>
              <a:t>感知恢復力越高</a:t>
            </a:r>
            <a:r>
              <a:rPr lang="zh-TW" altLang="en-US" sz="2800" b="1" dirty="0">
                <a:latin typeface="微軟正黑體" panose="020B0604030504040204" pitchFamily="34" charset="-120"/>
                <a:ea typeface="微軟正黑體" panose="020B0604030504040204" pitchFamily="34" charset="-120"/>
              </a:rPr>
              <a:t>，</a:t>
            </a:r>
            <a:r>
              <a:rPr lang="zh-TW" altLang="en-US" sz="2800" b="1" dirty="0">
                <a:solidFill>
                  <a:srgbClr val="CC0000"/>
                </a:solidFill>
                <a:latin typeface="微軟正黑體" panose="020B0604030504040204" pitchFamily="34" charset="-120"/>
                <a:ea typeface="微軟正黑體" panose="020B0604030504040204" pitchFamily="34" charset="-120"/>
              </a:rPr>
              <a:t>平均注視次數越低</a:t>
            </a:r>
            <a:r>
              <a:rPr lang="en-US" altLang="zh-TW" sz="2800" b="1" dirty="0">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p:txBody>
      </p:sp>
      <p:sp>
        <p:nvSpPr>
          <p:cNvPr id="20" name="矩形 19"/>
          <p:cNvSpPr/>
          <p:nvPr/>
        </p:nvSpPr>
        <p:spPr>
          <a:xfrm>
            <a:off x="257000" y="2373539"/>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平均注視持續時間與</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個注意力恢復因素呈現</a:t>
            </a:r>
            <a:r>
              <a:rPr lang="zh-TW" altLang="en-US" sz="2800" b="1" dirty="0">
                <a:solidFill>
                  <a:srgbClr val="CC0000"/>
                </a:solidFill>
                <a:latin typeface="微軟正黑體" panose="020B0604030504040204" pitchFamily="34" charset="-120"/>
                <a:ea typeface="微軟正黑體" panose="020B0604030504040204" pitchFamily="34" charset="-120"/>
              </a:rPr>
              <a:t>正</a:t>
            </a:r>
            <a:r>
              <a:rPr lang="zh-TW" altLang="en-US" sz="2800" b="1" dirty="0" smtClean="0">
                <a:solidFill>
                  <a:srgbClr val="CC0000"/>
                </a:solidFill>
                <a:latin typeface="微軟正黑體" panose="020B0604030504040204" pitchFamily="34" charset="-120"/>
                <a:ea typeface="微軟正黑體" panose="020B0604030504040204" pitchFamily="34" charset="-120"/>
              </a:rPr>
              <a:t>相關</a:t>
            </a:r>
            <a:endParaRPr lang="en-US" altLang="zh-TW" sz="2800" b="1" dirty="0" smtClean="0">
              <a:solidFill>
                <a:srgbClr val="CC0000"/>
              </a:solidFill>
              <a:latin typeface="微軟正黑體" panose="020B0604030504040204" pitchFamily="34" charset="-120"/>
              <a:ea typeface="微軟正黑體" panose="020B0604030504040204" pitchFamily="34" charset="-120"/>
            </a:endParaRPr>
          </a:p>
          <a:p>
            <a:pPr>
              <a:defRPr/>
            </a:pPr>
            <a:r>
              <a:rPr lang="zh-TW" altLang="en-US" sz="2800" b="1" dirty="0">
                <a:latin typeface="微軟正黑體" panose="020B0604030504040204" pitchFamily="34" charset="-120"/>
                <a:ea typeface="微軟正黑體" panose="020B0604030504040204" pitchFamily="34" charset="-120"/>
              </a:rPr>
              <a:t> </a:t>
            </a:r>
            <a:r>
              <a:rPr lang="zh-TW" altLang="en-US" sz="2800" b="1" dirty="0" smtClean="0">
                <a:latin typeface="微軟正黑體" panose="020B0604030504040204" pitchFamily="34" charset="-120"/>
                <a:ea typeface="微軟正黑體" panose="020B0604030504040204" pitchFamily="34" charset="-120"/>
              </a:rPr>
              <a:t>   </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代表</a:t>
            </a:r>
            <a:r>
              <a:rPr lang="zh-TW" altLang="en-US" sz="2800" b="1" dirty="0">
                <a:solidFill>
                  <a:srgbClr val="CC0000"/>
                </a:solidFill>
                <a:latin typeface="微軟正黑體" panose="020B0604030504040204" pitchFamily="34" charset="-120"/>
                <a:ea typeface="微軟正黑體" panose="020B0604030504040204" pitchFamily="34" charset="-120"/>
              </a:rPr>
              <a:t>感知恢復力越高</a:t>
            </a:r>
            <a:r>
              <a:rPr lang="zh-TW" altLang="en-US" sz="2800" b="1" dirty="0">
                <a:latin typeface="微軟正黑體" panose="020B0604030504040204" pitchFamily="34" charset="-120"/>
                <a:ea typeface="微軟正黑體" panose="020B0604030504040204" pitchFamily="34" charset="-120"/>
              </a:rPr>
              <a:t>，</a:t>
            </a:r>
            <a:r>
              <a:rPr lang="zh-TW" altLang="en-US" sz="2800" b="1" dirty="0">
                <a:solidFill>
                  <a:srgbClr val="CC0000"/>
                </a:solidFill>
                <a:latin typeface="微軟正黑體" panose="020B0604030504040204" pitchFamily="34" charset="-120"/>
                <a:ea typeface="微軟正黑體" panose="020B0604030504040204" pitchFamily="34" charset="-120"/>
              </a:rPr>
              <a:t>平均注視持續時間越多</a:t>
            </a:r>
            <a:r>
              <a:rPr lang="en-US" altLang="zh-TW" sz="2800" b="1" dirty="0">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p:txBody>
      </p:sp>
      <p:sp>
        <p:nvSpPr>
          <p:cNvPr id="10" name="矩形 9"/>
          <p:cNvSpPr/>
          <p:nvPr/>
        </p:nvSpPr>
        <p:spPr>
          <a:xfrm>
            <a:off x="256999" y="3350484"/>
            <a:ext cx="11224055" cy="954107"/>
          </a:xfrm>
          <a:prstGeom prst="rect">
            <a:avLst/>
          </a:prstGeom>
        </p:spPr>
        <p:txBody>
          <a:bodyPr wrap="square">
            <a:spAutoFit/>
          </a:bodyPr>
          <a:lstStyle/>
          <a:p>
            <a:pPr marL="457200" indent="-4572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總眼睛移動的距離與</a:t>
            </a:r>
            <a:r>
              <a:rPr lang="en-US" altLang="zh-TW" sz="2800" b="1" dirty="0">
                <a:latin typeface="微軟正黑體" panose="020B0604030504040204" pitchFamily="34" charset="-120"/>
                <a:ea typeface="微軟正黑體" panose="020B0604030504040204" pitchFamily="34" charset="-120"/>
              </a:rPr>
              <a:t>4</a:t>
            </a:r>
            <a:r>
              <a:rPr lang="zh-TW" altLang="en-US" sz="2800" b="1" dirty="0">
                <a:latin typeface="微軟正黑體" panose="020B0604030504040204" pitchFamily="34" charset="-120"/>
                <a:ea typeface="微軟正黑體" panose="020B0604030504040204" pitchFamily="34" charset="-120"/>
              </a:rPr>
              <a:t>個注意力恢復因素呈現</a:t>
            </a:r>
            <a:r>
              <a:rPr lang="zh-TW" altLang="en-US" sz="2800" b="1" dirty="0" smtClean="0">
                <a:solidFill>
                  <a:srgbClr val="CC0000"/>
                </a:solidFill>
                <a:latin typeface="微軟正黑體" panose="020B0604030504040204" pitchFamily="34" charset="-120"/>
                <a:ea typeface="微軟正黑體" panose="020B0604030504040204" pitchFamily="34" charset="-120"/>
              </a:rPr>
              <a:t>負相關</a:t>
            </a:r>
            <a:endParaRPr lang="en-US" altLang="zh-TW" sz="2800" b="1" dirty="0">
              <a:solidFill>
                <a:srgbClr val="CC0000"/>
              </a:solidFill>
              <a:latin typeface="微軟正黑體" panose="020B0604030504040204" pitchFamily="34" charset="-120"/>
              <a:ea typeface="微軟正黑體" panose="020B0604030504040204" pitchFamily="34" charset="-120"/>
            </a:endParaRPr>
          </a:p>
          <a:p>
            <a:pPr>
              <a:defRPr/>
            </a:pPr>
            <a:r>
              <a:rPr lang="zh-TW" altLang="en-US" sz="2800" b="1" dirty="0" smtClean="0">
                <a:latin typeface="微軟正黑體" panose="020B0604030504040204" pitchFamily="34" charset="-120"/>
                <a:ea typeface="微軟正黑體" panose="020B0604030504040204" pitchFamily="34" charset="-120"/>
              </a:rPr>
              <a:t>    </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代表</a:t>
            </a:r>
            <a:r>
              <a:rPr lang="zh-TW" altLang="en-US" sz="2800" b="1" dirty="0">
                <a:solidFill>
                  <a:srgbClr val="CC0000"/>
                </a:solidFill>
                <a:latin typeface="微軟正黑體" panose="020B0604030504040204" pitchFamily="34" charset="-120"/>
                <a:ea typeface="微軟正黑體" panose="020B0604030504040204" pitchFamily="34" charset="-120"/>
              </a:rPr>
              <a:t>感知恢復力越高</a:t>
            </a:r>
            <a:r>
              <a:rPr lang="zh-TW" altLang="en-US" sz="2800" b="1" dirty="0">
                <a:latin typeface="微軟正黑體" panose="020B0604030504040204" pitchFamily="34" charset="-120"/>
                <a:ea typeface="微軟正黑體" panose="020B0604030504040204" pitchFamily="34" charset="-120"/>
              </a:rPr>
              <a:t>，</a:t>
            </a:r>
            <a:r>
              <a:rPr lang="zh-TW" altLang="en-US" sz="2800" b="1" dirty="0">
                <a:solidFill>
                  <a:srgbClr val="CC0000"/>
                </a:solidFill>
                <a:latin typeface="微軟正黑體" panose="020B0604030504040204" pitchFamily="34" charset="-120"/>
                <a:ea typeface="微軟正黑體" panose="020B0604030504040204" pitchFamily="34" charset="-120"/>
              </a:rPr>
              <a:t>總眼睛移動的距離越小</a:t>
            </a:r>
            <a:r>
              <a:rPr lang="en-US" altLang="zh-TW" sz="2800" b="1" dirty="0">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76118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144379" y="1700308"/>
            <a:ext cx="11525107" cy="1384995"/>
          </a:xfrm>
          <a:prstGeom prst="rect">
            <a:avLst/>
          </a:prstGeom>
        </p:spPr>
        <p:txBody>
          <a:bodyPr wrap="square">
            <a:spAutoFit/>
          </a:bodyPr>
          <a:lstStyle/>
          <a:p>
            <a:pPr marL="45720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大自然是可以更新心理狀態，並重新恢復健康的一個環境。各種各樣的研究都記錄了自然環境的恢復作用</a:t>
            </a:r>
            <a:r>
              <a:rPr lang="en-US" altLang="zh-TW" sz="2800" dirty="0">
                <a:solidFill>
                  <a:prstClr val="black"/>
                </a:solidFill>
                <a:latin typeface="微軟正黑體" panose="020B0604030504040204" pitchFamily="34" charset="-120"/>
                <a:ea typeface="微軟正黑體" panose="020B0604030504040204" pitchFamily="34" charset="-120"/>
              </a:rPr>
              <a:t>( Bowler, </a:t>
            </a:r>
            <a:r>
              <a:rPr lang="en-US" altLang="zh-TW" sz="2800" dirty="0" err="1">
                <a:solidFill>
                  <a:prstClr val="black"/>
                </a:solidFill>
                <a:latin typeface="微軟正黑體" panose="020B0604030504040204" pitchFamily="34" charset="-120"/>
                <a:ea typeface="微軟正黑體" panose="020B0604030504040204" pitchFamily="34" charset="-120"/>
              </a:rPr>
              <a:t>Buyung</a:t>
            </a:r>
            <a:r>
              <a:rPr lang="en-US" altLang="zh-TW" sz="2800" dirty="0">
                <a:solidFill>
                  <a:prstClr val="black"/>
                </a:solidFill>
                <a:latin typeface="微軟正黑體" panose="020B0604030504040204" pitchFamily="34" charset="-120"/>
                <a:ea typeface="微軟正黑體" panose="020B0604030504040204" pitchFamily="34" charset="-120"/>
              </a:rPr>
              <a:t>-Ali, Knight, &amp; </a:t>
            </a:r>
            <a:r>
              <a:rPr lang="en-US" altLang="zh-TW" sz="2800" dirty="0" err="1">
                <a:solidFill>
                  <a:prstClr val="black"/>
                </a:solidFill>
                <a:latin typeface="微軟正黑體" panose="020B0604030504040204" pitchFamily="34" charset="-120"/>
                <a:ea typeface="微軟正黑體" panose="020B0604030504040204" pitchFamily="34" charset="-120"/>
              </a:rPr>
              <a:t>Pullin</a:t>
            </a:r>
            <a:r>
              <a:rPr lang="en-US" altLang="zh-TW" sz="2800" dirty="0">
                <a:solidFill>
                  <a:prstClr val="black"/>
                </a:solidFill>
                <a:latin typeface="微軟正黑體" panose="020B0604030504040204" pitchFamily="34" charset="-120"/>
                <a:ea typeface="微軟正黑體" panose="020B0604030504040204" pitchFamily="34" charset="-120"/>
              </a:rPr>
              <a:t>, 2010; McMahan &amp; Estes, 2015)</a:t>
            </a:r>
            <a:endParaRPr lang="en-US" altLang="zh-TW" dirty="0"/>
          </a:p>
        </p:txBody>
      </p:sp>
      <p:sp>
        <p:nvSpPr>
          <p:cNvPr id="7" name="文字方塊 6"/>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144379" y="3305692"/>
            <a:ext cx="12047621" cy="3108543"/>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大自然的影響可以改善</a:t>
            </a:r>
            <a:r>
              <a:rPr lang="zh-TW" altLang="en-US" sz="2800" b="1" dirty="0">
                <a:solidFill>
                  <a:srgbClr val="CC0000"/>
                </a:solidFill>
                <a:latin typeface="微軟正黑體" panose="020B0604030504040204" pitchFamily="34" charset="-120"/>
                <a:ea typeface="微軟正黑體" panose="020B0604030504040204" pitchFamily="34" charset="-120"/>
              </a:rPr>
              <a:t>認知功能</a:t>
            </a:r>
            <a:r>
              <a:rPr lang="en-US" altLang="zh-TW" sz="2800" dirty="0">
                <a:solidFill>
                  <a:prstClr val="black"/>
                </a:solidFill>
                <a:latin typeface="微軟正黑體" panose="020B0604030504040204" pitchFamily="34" charset="-120"/>
                <a:ea typeface="微軟正黑體" panose="020B0604030504040204" pitchFamily="34" charset="-120"/>
              </a:rPr>
              <a:t>(</a:t>
            </a:r>
            <a:r>
              <a:rPr lang="en-US" altLang="zh-TW" sz="2800" dirty="0" err="1">
                <a:solidFill>
                  <a:prstClr val="black"/>
                </a:solidFill>
                <a:latin typeface="微軟正黑體" panose="020B0604030504040204" pitchFamily="34" charset="-120"/>
                <a:ea typeface="微軟正黑體" panose="020B0604030504040204" pitchFamily="34" charset="-120"/>
              </a:rPr>
              <a:t>Berto</a:t>
            </a:r>
            <a:r>
              <a:rPr lang="en-US" altLang="zh-TW" sz="2800" dirty="0">
                <a:solidFill>
                  <a:prstClr val="black"/>
                </a:solidFill>
                <a:latin typeface="微軟正黑體" panose="020B0604030504040204" pitchFamily="34" charset="-120"/>
                <a:ea typeface="微軟正黑體" panose="020B0604030504040204" pitchFamily="34" charset="-120"/>
              </a:rPr>
              <a:t>, 2005; Taylor, </a:t>
            </a:r>
            <a:r>
              <a:rPr lang="en-US" altLang="zh-TW" sz="2800" dirty="0" err="1">
                <a:solidFill>
                  <a:prstClr val="black"/>
                </a:solidFill>
                <a:latin typeface="微軟正黑體" panose="020B0604030504040204" pitchFamily="34" charset="-120"/>
                <a:ea typeface="微軟正黑體" panose="020B0604030504040204" pitchFamily="34" charset="-120"/>
              </a:rPr>
              <a:t>Kuo</a:t>
            </a:r>
            <a:r>
              <a:rPr lang="en-US" altLang="zh-TW" sz="2800" dirty="0">
                <a:solidFill>
                  <a:prstClr val="black"/>
                </a:solidFill>
                <a:latin typeface="微軟正黑體" panose="020B0604030504040204" pitchFamily="34" charset="-120"/>
                <a:ea typeface="微軟正黑體" panose="020B0604030504040204" pitchFamily="34" charset="-120"/>
              </a:rPr>
              <a:t>, &amp; Sullivan, 2002; </a:t>
            </a:r>
            <a:r>
              <a:rPr lang="en-US" altLang="zh-TW" sz="2800" dirty="0" err="1">
                <a:solidFill>
                  <a:prstClr val="black"/>
                </a:solidFill>
                <a:latin typeface="微軟正黑體" panose="020B0604030504040204" pitchFamily="34" charset="-120"/>
                <a:ea typeface="微軟正黑體" panose="020B0604030504040204" pitchFamily="34" charset="-120"/>
              </a:rPr>
              <a:t>Tennessen</a:t>
            </a:r>
            <a:r>
              <a:rPr lang="en-US" altLang="zh-TW" sz="2800" dirty="0">
                <a:solidFill>
                  <a:prstClr val="black"/>
                </a:solidFill>
                <a:latin typeface="微軟正黑體" panose="020B0604030504040204" pitchFamily="34" charset="-120"/>
                <a:ea typeface="微軟正黑體" panose="020B0604030504040204" pitchFamily="34" charset="-120"/>
              </a:rPr>
              <a:t> &amp; </a:t>
            </a:r>
            <a:r>
              <a:rPr lang="en-US" altLang="zh-TW" sz="2800" dirty="0" err="1">
                <a:solidFill>
                  <a:prstClr val="black"/>
                </a:solidFill>
                <a:latin typeface="微軟正黑體" panose="020B0604030504040204" pitchFamily="34" charset="-120"/>
                <a:ea typeface="微軟正黑體" panose="020B0604030504040204" pitchFamily="34" charset="-120"/>
              </a:rPr>
              <a:t>Cimprich</a:t>
            </a:r>
            <a:r>
              <a:rPr lang="en-US" altLang="zh-TW" sz="2800" dirty="0">
                <a:solidFill>
                  <a:prstClr val="black"/>
                </a:solidFill>
                <a:latin typeface="微軟正黑體" panose="020B0604030504040204" pitchFamily="34" charset="-120"/>
                <a:ea typeface="微軟正黑體" panose="020B0604030504040204" pitchFamily="34" charset="-120"/>
              </a:rPr>
              <a:t>, 1995)</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C0000"/>
                </a:solidFill>
                <a:latin typeface="微軟正黑體" panose="020B0604030504040204" pitchFamily="34" charset="-120"/>
                <a:ea typeface="微軟正黑體" panose="020B0604030504040204" pitchFamily="34" charset="-120"/>
              </a:rPr>
              <a:t>情感改善</a:t>
            </a:r>
            <a:r>
              <a:rPr lang="en-US" altLang="zh-TW" sz="2800" dirty="0">
                <a:solidFill>
                  <a:prstClr val="black"/>
                </a:solidFill>
                <a:latin typeface="微軟正黑體" panose="020B0604030504040204" pitchFamily="34" charset="-120"/>
                <a:ea typeface="微軟正黑體" panose="020B0604030504040204" pitchFamily="34" charset="-120"/>
              </a:rPr>
              <a:t>(</a:t>
            </a:r>
            <a:r>
              <a:rPr lang="en-US" altLang="zh-TW" sz="2800" dirty="0" err="1">
                <a:solidFill>
                  <a:prstClr val="black"/>
                </a:solidFill>
                <a:latin typeface="微軟正黑體" panose="020B0604030504040204" pitchFamily="34" charset="-120"/>
                <a:ea typeface="微軟正黑體" panose="020B0604030504040204" pitchFamily="34" charset="-120"/>
              </a:rPr>
              <a:t>Hartig</a:t>
            </a:r>
            <a:r>
              <a:rPr lang="en-US" altLang="zh-TW" sz="2800" dirty="0">
                <a:solidFill>
                  <a:prstClr val="black"/>
                </a:solidFill>
                <a:latin typeface="微軟正黑體" panose="020B0604030504040204" pitchFamily="34" charset="-120"/>
                <a:ea typeface="微軟正黑體" panose="020B0604030504040204" pitchFamily="34" charset="-120"/>
              </a:rPr>
              <a:t>, Nyberg, Nilsson, &amp; </a:t>
            </a:r>
            <a:r>
              <a:rPr lang="en-US" altLang="zh-TW" sz="2800" dirty="0" err="1">
                <a:solidFill>
                  <a:prstClr val="black"/>
                </a:solidFill>
                <a:latin typeface="微軟正黑體" panose="020B0604030504040204" pitchFamily="34" charset="-120"/>
                <a:ea typeface="微軟正黑體" panose="020B0604030504040204" pitchFamily="34" charset="-120"/>
              </a:rPr>
              <a:t>Gärling</a:t>
            </a:r>
            <a:r>
              <a:rPr lang="en-US" altLang="zh-TW" sz="2800" dirty="0">
                <a:solidFill>
                  <a:prstClr val="black"/>
                </a:solidFill>
                <a:latin typeface="微軟正黑體" panose="020B0604030504040204" pitchFamily="34" charset="-120"/>
                <a:ea typeface="微軟正黑體" panose="020B0604030504040204" pitchFamily="34" charset="-120"/>
              </a:rPr>
              <a:t>, 1999; </a:t>
            </a:r>
            <a:r>
              <a:rPr lang="en-US" altLang="zh-TW" sz="2800" dirty="0" err="1">
                <a:solidFill>
                  <a:prstClr val="black"/>
                </a:solidFill>
                <a:latin typeface="微軟正黑體" panose="020B0604030504040204" pitchFamily="34" charset="-120"/>
                <a:ea typeface="微軟正黑體" panose="020B0604030504040204" pitchFamily="34" charset="-120"/>
              </a:rPr>
              <a:t>Korpela</a:t>
            </a:r>
            <a:r>
              <a:rPr lang="en-US" altLang="zh-TW" sz="2800" dirty="0">
                <a:solidFill>
                  <a:prstClr val="black"/>
                </a:solidFill>
                <a:latin typeface="微軟正黑體" panose="020B0604030504040204" pitchFamily="34" charset="-120"/>
                <a:ea typeface="微軟正黑體" panose="020B0604030504040204" pitchFamily="34" charset="-120"/>
              </a:rPr>
              <a:t>, </a:t>
            </a:r>
            <a:r>
              <a:rPr lang="en-US" altLang="zh-TW" sz="2800" dirty="0" err="1">
                <a:solidFill>
                  <a:prstClr val="black"/>
                </a:solidFill>
                <a:latin typeface="微軟正黑體" panose="020B0604030504040204" pitchFamily="34" charset="-120"/>
                <a:ea typeface="微軟正黑體" panose="020B0604030504040204" pitchFamily="34" charset="-120"/>
              </a:rPr>
              <a:t>Klemettilä</a:t>
            </a:r>
            <a:r>
              <a:rPr lang="en-US" altLang="zh-TW" sz="2800" dirty="0">
                <a:solidFill>
                  <a:prstClr val="black"/>
                </a:solidFill>
                <a:latin typeface="微軟正黑體" panose="020B0604030504040204" pitchFamily="34" charset="-120"/>
                <a:ea typeface="微軟正黑體" panose="020B0604030504040204" pitchFamily="34" charset="-120"/>
              </a:rPr>
              <a:t>, &amp; </a:t>
            </a:r>
            <a:r>
              <a:rPr lang="en-US" altLang="zh-TW" sz="2800" dirty="0" err="1">
                <a:solidFill>
                  <a:prstClr val="black"/>
                </a:solidFill>
                <a:latin typeface="微軟正黑體" panose="020B0604030504040204" pitchFamily="34" charset="-120"/>
                <a:ea typeface="微軟正黑體" panose="020B0604030504040204" pitchFamily="34" charset="-120"/>
              </a:rPr>
              <a:t>Hietanen</a:t>
            </a:r>
            <a:r>
              <a:rPr lang="en-US" altLang="zh-TW" sz="2800" dirty="0">
                <a:solidFill>
                  <a:prstClr val="black"/>
                </a:solidFill>
                <a:latin typeface="微軟正黑體" panose="020B0604030504040204" pitchFamily="34" charset="-120"/>
                <a:ea typeface="微軟正黑體" panose="020B0604030504040204" pitchFamily="34" charset="-120"/>
              </a:rPr>
              <a:t>, 2002)</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zh-TW" altLang="en-US" sz="2800" b="1" dirty="0">
                <a:solidFill>
                  <a:srgbClr val="CC0000"/>
                </a:solidFill>
                <a:latin typeface="微軟正黑體" panose="020B0604030504040204" pitchFamily="34" charset="-120"/>
                <a:ea typeface="微軟正黑體" panose="020B0604030504040204" pitchFamily="34" charset="-120"/>
              </a:rPr>
              <a:t>減輕壓力</a:t>
            </a:r>
            <a:r>
              <a:rPr lang="en-US" altLang="zh-TW" sz="2800" dirty="0">
                <a:solidFill>
                  <a:prstClr val="black"/>
                </a:solidFill>
                <a:latin typeface="微軟正黑體" panose="020B0604030504040204" pitchFamily="34" charset="-120"/>
                <a:ea typeface="微軟正黑體" panose="020B0604030504040204" pitchFamily="34" charset="-120"/>
              </a:rPr>
              <a:t>(</a:t>
            </a:r>
            <a:r>
              <a:rPr lang="en-US" altLang="zh-TW" sz="2800" dirty="0" err="1">
                <a:solidFill>
                  <a:prstClr val="black"/>
                </a:solidFill>
                <a:latin typeface="微軟正黑體" panose="020B0604030504040204" pitchFamily="34" charset="-120"/>
                <a:ea typeface="微軟正黑體" panose="020B0604030504040204" pitchFamily="34" charset="-120"/>
              </a:rPr>
              <a:t>Hartig</a:t>
            </a:r>
            <a:r>
              <a:rPr lang="en-US" altLang="zh-TW" sz="2800" dirty="0">
                <a:solidFill>
                  <a:prstClr val="black"/>
                </a:solidFill>
                <a:latin typeface="微軟正黑體" panose="020B0604030504040204" pitchFamily="34" charset="-120"/>
                <a:ea typeface="微軟正黑體" panose="020B0604030504040204" pitchFamily="34" charset="-120"/>
              </a:rPr>
              <a:t>, Evans, </a:t>
            </a:r>
            <a:r>
              <a:rPr lang="en-US" altLang="zh-TW" sz="2800" dirty="0" err="1">
                <a:solidFill>
                  <a:prstClr val="black"/>
                </a:solidFill>
                <a:latin typeface="微軟正黑體" panose="020B0604030504040204" pitchFamily="34" charset="-120"/>
                <a:ea typeface="微軟正黑體" panose="020B0604030504040204" pitchFamily="34" charset="-120"/>
              </a:rPr>
              <a:t>Jamner</a:t>
            </a:r>
            <a:r>
              <a:rPr lang="en-US" altLang="zh-TW" sz="2800" dirty="0">
                <a:solidFill>
                  <a:prstClr val="black"/>
                </a:solidFill>
                <a:latin typeface="微軟正黑體" panose="020B0604030504040204" pitchFamily="34" charset="-120"/>
                <a:ea typeface="微軟正黑體" panose="020B0604030504040204" pitchFamily="34" charset="-120"/>
              </a:rPr>
              <a:t>, Davis, &amp; </a:t>
            </a:r>
            <a:r>
              <a:rPr lang="en-US" altLang="zh-TW" sz="2800" dirty="0" err="1">
                <a:solidFill>
                  <a:prstClr val="black"/>
                </a:solidFill>
                <a:latin typeface="微軟正黑體" panose="020B0604030504040204" pitchFamily="34" charset="-120"/>
                <a:ea typeface="微軟正黑體" panose="020B0604030504040204" pitchFamily="34" charset="-120"/>
              </a:rPr>
              <a:t>Garling</a:t>
            </a:r>
            <a:r>
              <a:rPr lang="en-US" altLang="zh-TW" sz="2800" dirty="0">
                <a:solidFill>
                  <a:prstClr val="black"/>
                </a:solidFill>
                <a:latin typeface="微軟正黑體" panose="020B0604030504040204" pitchFamily="34" charset="-120"/>
                <a:ea typeface="微軟正黑體" panose="020B0604030504040204" pitchFamily="34" charset="-120"/>
              </a:rPr>
              <a:t>, 2003; Ulrich et al., 1991)</a:t>
            </a:r>
            <a:r>
              <a:rPr lang="zh-TW" altLang="en-US" sz="2800" b="1" dirty="0">
                <a:solidFill>
                  <a:prstClr val="black"/>
                </a:solidFill>
                <a:latin typeface="微軟正黑體" panose="020B0604030504040204" pitchFamily="34" charset="-120"/>
                <a:ea typeface="微軟正黑體" panose="020B0604030504040204" pitchFamily="34" charset="-120"/>
              </a:rPr>
              <a:t>以及</a:t>
            </a:r>
            <a:r>
              <a:rPr lang="zh-TW" altLang="en-US" sz="2800" b="1" dirty="0">
                <a:solidFill>
                  <a:srgbClr val="CC0000"/>
                </a:solidFill>
                <a:latin typeface="微軟正黑體" panose="020B0604030504040204" pitchFamily="34" charset="-120"/>
                <a:ea typeface="微軟正黑體" panose="020B0604030504040204" pitchFamily="34" charset="-120"/>
              </a:rPr>
              <a:t>健康或福祉</a:t>
            </a:r>
            <a:r>
              <a:rPr lang="zh-TW" altLang="en-US" sz="2800" b="1" dirty="0">
                <a:solidFill>
                  <a:prstClr val="black"/>
                </a:solidFill>
                <a:latin typeface="微軟正黑體" panose="020B0604030504040204" pitchFamily="34" charset="-120"/>
                <a:ea typeface="微軟正黑體" panose="020B0604030504040204" pitchFamily="34" charset="-120"/>
              </a:rPr>
              <a:t>的正向結果</a:t>
            </a:r>
            <a:r>
              <a:rPr lang="en-US" altLang="zh-TW" sz="2800" dirty="0">
                <a:solidFill>
                  <a:prstClr val="black"/>
                </a:solidFill>
                <a:latin typeface="微軟正黑體" panose="020B0604030504040204" pitchFamily="34" charset="-120"/>
                <a:ea typeface="微軟正黑體" panose="020B0604030504040204" pitchFamily="34" charset="-120"/>
              </a:rPr>
              <a:t>(for reviews, see Abraham, </a:t>
            </a:r>
            <a:r>
              <a:rPr lang="en-US" altLang="zh-TW" sz="2800" dirty="0" err="1">
                <a:solidFill>
                  <a:prstClr val="black"/>
                </a:solidFill>
                <a:latin typeface="微軟正黑體" panose="020B0604030504040204" pitchFamily="34" charset="-120"/>
                <a:ea typeface="微軟正黑體" panose="020B0604030504040204" pitchFamily="34" charset="-120"/>
              </a:rPr>
              <a:t>Sommerhalder</a:t>
            </a:r>
            <a:r>
              <a:rPr lang="en-US" altLang="zh-TW" sz="2800" dirty="0">
                <a:solidFill>
                  <a:prstClr val="black"/>
                </a:solidFill>
                <a:latin typeface="微軟正黑體" panose="020B0604030504040204" pitchFamily="34" charset="-120"/>
                <a:ea typeface="微軟正黑體" panose="020B0604030504040204" pitchFamily="34" charset="-120"/>
              </a:rPr>
              <a:t>, &amp; Abel, 2010; Thompson Coon, </a:t>
            </a:r>
            <a:r>
              <a:rPr lang="en-US" altLang="zh-TW" sz="2800" dirty="0" err="1">
                <a:solidFill>
                  <a:prstClr val="black"/>
                </a:solidFill>
                <a:latin typeface="微軟正黑體" panose="020B0604030504040204" pitchFamily="34" charset="-120"/>
                <a:ea typeface="微軟正黑體" panose="020B0604030504040204" pitchFamily="34" charset="-120"/>
              </a:rPr>
              <a:t>Boddy</a:t>
            </a:r>
            <a:r>
              <a:rPr lang="en-US" altLang="zh-TW" sz="2800" dirty="0">
                <a:solidFill>
                  <a:prstClr val="black"/>
                </a:solidFill>
                <a:latin typeface="微軟正黑體" panose="020B0604030504040204" pitchFamily="34" charset="-120"/>
                <a:ea typeface="微軟正黑體" panose="020B0604030504040204" pitchFamily="34" charset="-120"/>
              </a:rPr>
              <a:t>, Stein, </a:t>
            </a:r>
            <a:r>
              <a:rPr lang="en-US" altLang="zh-TW" sz="2800" dirty="0" err="1">
                <a:solidFill>
                  <a:prstClr val="black"/>
                </a:solidFill>
                <a:latin typeface="微軟正黑體" panose="020B0604030504040204" pitchFamily="34" charset="-120"/>
                <a:ea typeface="微軟正黑體" panose="020B0604030504040204" pitchFamily="34" charset="-120"/>
              </a:rPr>
              <a:t>Whear</a:t>
            </a:r>
            <a:r>
              <a:rPr lang="en-US" altLang="zh-TW" sz="2800" dirty="0">
                <a:solidFill>
                  <a:prstClr val="black"/>
                </a:solidFill>
                <a:latin typeface="微軟正黑體" panose="020B0604030504040204" pitchFamily="34" charset="-120"/>
                <a:ea typeface="微軟正黑體" panose="020B0604030504040204" pitchFamily="34" charset="-120"/>
              </a:rPr>
              <a:t>, Barton, &amp; </a:t>
            </a:r>
            <a:r>
              <a:rPr lang="en-US" altLang="zh-TW" sz="2800" dirty="0" err="1">
                <a:solidFill>
                  <a:prstClr val="black"/>
                </a:solidFill>
                <a:latin typeface="微軟正黑體" panose="020B0604030504040204" pitchFamily="34" charset="-120"/>
                <a:ea typeface="微軟正黑體" panose="020B0604030504040204" pitchFamily="34" charset="-120"/>
              </a:rPr>
              <a:t>Depledge</a:t>
            </a:r>
            <a:r>
              <a:rPr lang="en-US" altLang="zh-TW" sz="2800" dirty="0">
                <a:solidFill>
                  <a:prstClr val="black"/>
                </a:solidFill>
                <a:latin typeface="微軟正黑體" panose="020B0604030504040204" pitchFamily="34" charset="-120"/>
                <a:ea typeface="微軟正黑體" panose="020B0604030504040204" pitchFamily="34" charset="-120"/>
              </a:rPr>
              <a:t>, 2011)</a:t>
            </a:r>
          </a:p>
        </p:txBody>
      </p:sp>
    </p:spTree>
    <p:extLst>
      <p:ext uri="{BB962C8B-B14F-4D97-AF65-F5344CB8AC3E}">
        <p14:creationId xmlns:p14="http://schemas.microsoft.com/office/powerpoint/2010/main" val="20056390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256020"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Discussion</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627019" y="2006859"/>
            <a:ext cx="10977815" cy="1384995"/>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solidFill>
                  <a:srgbClr val="CC0000"/>
                </a:solidFill>
                <a:latin typeface="微軟正黑體" panose="020B0604030504040204" pitchFamily="34" charset="-120"/>
                <a:ea typeface="微軟正黑體" panose="020B0604030504040204" pitchFamily="34" charset="-120"/>
              </a:rPr>
              <a:t>普通城市和舊城市之間在統計上沒有明顯的區別</a:t>
            </a:r>
            <a:r>
              <a:rPr lang="zh-TW" altLang="en-US" sz="2800" b="1" dirty="0" smtClean="0">
                <a:latin typeface="微軟正黑體" panose="020B0604030504040204" pitchFamily="34" charset="-120"/>
                <a:ea typeface="微軟正黑體" panose="020B0604030504040204" pitchFamily="34" charset="-120"/>
              </a:rPr>
              <a:t>，可能因為使用的普通城市</a:t>
            </a:r>
            <a:r>
              <a:rPr lang="zh-TW" altLang="en-US" sz="2800" b="1" dirty="0">
                <a:latin typeface="微軟正黑體" panose="020B0604030504040204" pitchFamily="34" charset="-120"/>
                <a:ea typeface="微軟正黑體" panose="020B0604030504040204" pitchFamily="34" charset="-120"/>
              </a:rPr>
              <a:t>圖像中，除了最近的建築外</a:t>
            </a:r>
            <a:r>
              <a:rPr lang="zh-TW" altLang="en-US" sz="2800" b="1" dirty="0" smtClean="0">
                <a:latin typeface="微軟正黑體" panose="020B0604030504040204" pitchFamily="34" charset="-120"/>
                <a:ea typeface="微軟正黑體" panose="020B0604030504040204" pitchFamily="34" charset="-120"/>
              </a:rPr>
              <a:t>，此</a:t>
            </a:r>
            <a:r>
              <a:rPr lang="zh-TW" altLang="en-US" sz="2800" b="1" dirty="0">
                <a:latin typeface="微軟正黑體" panose="020B0604030504040204" pitchFamily="34" charset="-120"/>
                <a:ea typeface="微軟正黑體" panose="020B0604030504040204" pitchFamily="34" charset="-120"/>
              </a:rPr>
              <a:t>架構也包含歷史架構中常見的特徵和元素，儘管形式較為簡單。</a:t>
            </a:r>
            <a:endParaRPr lang="zh-TW" altLang="en-US" sz="2800" b="1" dirty="0">
              <a:latin typeface="微軟正黑體" panose="020B0604030504040204" pitchFamily="34" charset="-120"/>
              <a:ea typeface="微軟正黑體" panose="020B0604030504040204" pitchFamily="34" charset="-120"/>
            </a:endParaRPr>
          </a:p>
        </p:txBody>
      </p:sp>
      <p:sp>
        <p:nvSpPr>
          <p:cNvPr id="29" name="矩形 28"/>
          <p:cNvSpPr/>
          <p:nvPr/>
        </p:nvSpPr>
        <p:spPr>
          <a:xfrm>
            <a:off x="1057145" y="3913580"/>
            <a:ext cx="9888517" cy="523220"/>
          </a:xfrm>
          <a:prstGeom prst="rect">
            <a:avLst/>
          </a:prstGeom>
        </p:spPr>
        <p:txBody>
          <a:bodyPr wrap="square">
            <a:spAutoFit/>
          </a:bodyPr>
          <a:lstStyle/>
          <a:p>
            <a:pPr algn="ctr"/>
            <a:endParaRPr lang="en-US" altLang="zh-TW" sz="2800" b="1" dirty="0" smtClean="0">
              <a:latin typeface="微軟正黑體" panose="020B0604030504040204" pitchFamily="34" charset="-120"/>
              <a:ea typeface="微軟正黑體" panose="020B0604030504040204" pitchFamily="34" charset="-120"/>
            </a:endParaRPr>
          </a:p>
        </p:txBody>
      </p:sp>
      <p:sp>
        <p:nvSpPr>
          <p:cNvPr id="2" name="矩形 1"/>
          <p:cNvSpPr/>
          <p:nvPr/>
        </p:nvSpPr>
        <p:spPr>
          <a:xfrm>
            <a:off x="627018" y="3623239"/>
            <a:ext cx="10977815" cy="1384995"/>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我們的結果顯示觀看一般城市景色所需的認知過程比自然景色還多，與先前的假設一致</a:t>
            </a:r>
            <a:r>
              <a:rPr lang="en-US" altLang="zh-TW" sz="2800" b="1" dirty="0">
                <a:latin typeface="微軟正黑體" panose="020B0604030504040204" pitchFamily="34" charset="-120"/>
                <a:ea typeface="微軟正黑體" panose="020B0604030504040204" pitchFamily="34" charset="-120"/>
              </a:rPr>
              <a:t>(</a:t>
            </a:r>
            <a:r>
              <a:rPr lang="en-US" altLang="zh-TW" sz="2800" b="1" dirty="0" err="1">
                <a:latin typeface="微軟正黑體" panose="020B0604030504040204" pitchFamily="34" charset="-120"/>
                <a:ea typeface="微軟正黑體" panose="020B0604030504040204" pitchFamily="34" charset="-120"/>
              </a:rPr>
              <a:t>Joye</a:t>
            </a:r>
            <a:r>
              <a:rPr lang="en-US" altLang="zh-TW" sz="2800" b="1" dirty="0">
                <a:latin typeface="微軟正黑體" panose="020B0604030504040204" pitchFamily="34" charset="-120"/>
                <a:ea typeface="微軟正黑體" panose="020B0604030504040204" pitchFamily="34" charset="-120"/>
              </a:rPr>
              <a:t> &amp; van den Berg, 2011; Kaplan &amp; Kaplan, 1989; Ulrich et al., 1991)</a:t>
            </a:r>
            <a:endParaRPr lang="zh-TW" altLang="en-US" sz="2800" b="1" dirty="0">
              <a:latin typeface="微軟正黑體" panose="020B0604030504040204" pitchFamily="34" charset="-120"/>
              <a:ea typeface="微軟正黑體" panose="020B0604030504040204" pitchFamily="34" charset="-120"/>
            </a:endParaRPr>
          </a:p>
        </p:txBody>
      </p:sp>
      <p:sp>
        <p:nvSpPr>
          <p:cNvPr id="16" name="矩形 15"/>
          <p:cNvSpPr/>
          <p:nvPr/>
        </p:nvSpPr>
        <p:spPr>
          <a:xfrm>
            <a:off x="627017" y="5298575"/>
            <a:ext cx="10977815" cy="523220"/>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自然場景的哪些特徵值有助於視覺處理的問題仍然存在</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397372995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字方塊 5"/>
          <p:cNvSpPr txBox="1"/>
          <p:nvPr/>
        </p:nvSpPr>
        <p:spPr>
          <a:xfrm>
            <a:off x="627017" y="561703"/>
            <a:ext cx="3405099" cy="830997"/>
          </a:xfrm>
          <a:prstGeom prst="rect">
            <a:avLst/>
          </a:prstGeom>
          <a:noFill/>
        </p:spPr>
        <p:txBody>
          <a:bodyPr wrap="none" rtlCol="0">
            <a:spAutoFit/>
          </a:bodyPr>
          <a:lstStyle/>
          <a:p>
            <a:pPr lvl="0">
              <a:defRPr/>
            </a:pPr>
            <a:r>
              <a:rPr lang="en-US" altLang="zh-TW" sz="4800" dirty="0">
                <a:solidFill>
                  <a:prstClr val="black"/>
                </a:solidFill>
                <a:latin typeface="微軟正黑體" panose="020B0604030504040204" pitchFamily="34" charset="-120"/>
                <a:ea typeface="微軟正黑體" panose="020B0604030504040204" pitchFamily="34" charset="-120"/>
              </a:rPr>
              <a:t>Conclusion</a:t>
            </a:r>
            <a:endParaRPr kumimoji="0" lang="zh-TW" altLang="en-US" sz="2800" b="0" i="0" u="none" strike="noStrike" kern="1200" cap="none" spc="0" normalizeH="0" baseline="0" noProof="0" dirty="0">
              <a:ln>
                <a:noFill/>
              </a:ln>
              <a:solidFill>
                <a:prstClr val="black"/>
              </a:solidFill>
              <a:effectLst/>
              <a:uLnTx/>
              <a:uFillTx/>
              <a:latin typeface="微軟正黑體" panose="020B0604030504040204" pitchFamily="34" charset="-120"/>
              <a:ea typeface="微軟正黑體" panose="020B0604030504040204" pitchFamily="34" charset="-120"/>
              <a:cs typeface="+mn-cs"/>
            </a:endParaRPr>
          </a:p>
        </p:txBody>
      </p:sp>
      <p:grpSp>
        <p:nvGrpSpPr>
          <p:cNvPr id="12" name="组合 5"/>
          <p:cNvGrpSpPr/>
          <p:nvPr/>
        </p:nvGrpSpPr>
        <p:grpSpPr>
          <a:xfrm>
            <a:off x="-4387" y="-10931"/>
            <a:ext cx="429436" cy="1425913"/>
            <a:chOff x="-4387" y="-10931"/>
            <a:chExt cx="429436" cy="1425913"/>
          </a:xfrm>
        </p:grpSpPr>
        <p:sp>
          <p:nvSpPr>
            <p:cNvPr id="13"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4"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sp>
          <p:nvSpPr>
            <p:cNvPr id="15"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en-US" sz="1800" b="0" i="0" u="none" strike="noStrike" kern="1200" cap="none" spc="0" normalizeH="0" baseline="0" noProof="0">
                <a:ln>
                  <a:noFill/>
                </a:ln>
                <a:solidFill>
                  <a:prstClr val="white"/>
                </a:solidFill>
                <a:effectLst/>
                <a:uLnTx/>
                <a:uFillTx/>
                <a:latin typeface="Calibri" panose="020F0502020204030204"/>
                <a:cs typeface="+mn-cs"/>
              </a:endParaRPr>
            </a:p>
          </p:txBody>
        </p:sp>
      </p:grpSp>
      <p:sp>
        <p:nvSpPr>
          <p:cNvPr id="17" name="矩形 16"/>
          <p:cNvSpPr/>
          <p:nvPr/>
        </p:nvSpPr>
        <p:spPr>
          <a:xfrm>
            <a:off x="627017" y="3643926"/>
            <a:ext cx="10977815" cy="523220"/>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視覺對自然景象的處理相較於城市景象，所需認知上的努力較小</a:t>
            </a:r>
            <a:endParaRPr lang="zh-TW" altLang="en-US" sz="2800" b="1" dirty="0">
              <a:latin typeface="微軟正黑體" panose="020B0604030504040204" pitchFamily="34" charset="-120"/>
              <a:ea typeface="微軟正黑體" panose="020B0604030504040204" pitchFamily="34" charset="-120"/>
            </a:endParaRPr>
          </a:p>
        </p:txBody>
      </p:sp>
      <p:sp>
        <p:nvSpPr>
          <p:cNvPr id="29" name="矩形 28"/>
          <p:cNvSpPr/>
          <p:nvPr/>
        </p:nvSpPr>
        <p:spPr>
          <a:xfrm>
            <a:off x="967129" y="3565237"/>
            <a:ext cx="9888517" cy="523220"/>
          </a:xfrm>
          <a:prstGeom prst="rect">
            <a:avLst/>
          </a:prstGeom>
        </p:spPr>
        <p:txBody>
          <a:bodyPr wrap="square">
            <a:spAutoFit/>
          </a:bodyPr>
          <a:lstStyle/>
          <a:p>
            <a:pPr algn="ctr"/>
            <a:endParaRPr lang="en-US" altLang="zh-TW" sz="2800" b="1" dirty="0" smtClean="0">
              <a:latin typeface="微軟正黑體" panose="020B0604030504040204" pitchFamily="34" charset="-120"/>
              <a:ea typeface="微軟正黑體" panose="020B0604030504040204" pitchFamily="34" charset="-120"/>
            </a:endParaRPr>
          </a:p>
        </p:txBody>
      </p:sp>
      <p:sp>
        <p:nvSpPr>
          <p:cNvPr id="2" name="矩形 1"/>
          <p:cNvSpPr/>
          <p:nvPr/>
        </p:nvSpPr>
        <p:spPr>
          <a:xfrm>
            <a:off x="627017" y="4349349"/>
            <a:ext cx="10977815" cy="523220"/>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舊城市景像也存在著一些潛在的注意力恢復性</a:t>
            </a:r>
            <a:endParaRPr lang="zh-TW" altLang="en-US" sz="2800" b="1" dirty="0">
              <a:latin typeface="微軟正黑體" panose="020B0604030504040204" pitchFamily="34" charset="-120"/>
              <a:ea typeface="微軟正黑體" panose="020B0604030504040204" pitchFamily="34" charset="-120"/>
            </a:endParaRPr>
          </a:p>
        </p:txBody>
      </p:sp>
      <p:sp>
        <p:nvSpPr>
          <p:cNvPr id="10" name="圓角矩形 9"/>
          <p:cNvSpPr/>
          <p:nvPr/>
        </p:nvSpPr>
        <p:spPr>
          <a:xfrm>
            <a:off x="257000" y="1833618"/>
            <a:ext cx="11662605" cy="535570"/>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與自然場景相比，觀看</a:t>
            </a:r>
            <a:r>
              <a:rPr lang="zh-TW" altLang="en-US" sz="2800" b="1" dirty="0">
                <a:solidFill>
                  <a:srgbClr val="CC0000"/>
                </a:solidFill>
                <a:latin typeface="微軟正黑體" panose="020B0604030504040204" pitchFamily="34" charset="-120"/>
                <a:ea typeface="微軟正黑體" panose="020B0604030504040204" pitchFamily="34" charset="-120"/>
              </a:rPr>
              <a:t>城市場景</a:t>
            </a:r>
            <a:r>
              <a:rPr lang="zh-TW" altLang="en-US" sz="2800" b="1" dirty="0">
                <a:solidFill>
                  <a:prstClr val="black"/>
                </a:solidFill>
                <a:latin typeface="微軟正黑體" panose="020B0604030504040204" pitchFamily="34" charset="-120"/>
                <a:ea typeface="微軟正黑體" panose="020B0604030504040204" pitchFamily="34" charset="-120"/>
              </a:rPr>
              <a:t>時的</a:t>
            </a:r>
            <a:r>
              <a:rPr lang="zh-TW" altLang="en-US" sz="2800" b="1" dirty="0">
                <a:solidFill>
                  <a:srgbClr val="CC0000"/>
                </a:solidFill>
                <a:latin typeface="微軟正黑體" panose="020B0604030504040204" pitchFamily="34" charset="-120"/>
                <a:ea typeface="微軟正黑體" panose="020B0604030504040204" pitchFamily="34" charset="-120"/>
              </a:rPr>
              <a:t>注視次數多</a:t>
            </a:r>
            <a:r>
              <a:rPr lang="zh-TW" altLang="en-US" sz="2800" b="1" dirty="0">
                <a:solidFill>
                  <a:prstClr val="black"/>
                </a:solidFill>
                <a:latin typeface="微軟正黑體" panose="020B0604030504040204" pitchFamily="34" charset="-120"/>
                <a:ea typeface="微軟正黑體" panose="020B0604030504040204" pitchFamily="34" charset="-120"/>
              </a:rPr>
              <a:t>且</a:t>
            </a:r>
            <a:r>
              <a:rPr lang="zh-TW" altLang="en-US" sz="2800" b="1" dirty="0">
                <a:solidFill>
                  <a:srgbClr val="CC0000"/>
                </a:solidFill>
                <a:latin typeface="微軟正黑體" panose="020B0604030504040204" pitchFamily="34" charset="-120"/>
                <a:ea typeface="微軟正黑體" panose="020B0604030504040204" pitchFamily="34" charset="-120"/>
              </a:rPr>
              <a:t>眼睛移動距離大</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
        <p:nvSpPr>
          <p:cNvPr id="11" name="圓角矩形 10"/>
          <p:cNvSpPr/>
          <p:nvPr/>
        </p:nvSpPr>
        <p:spPr>
          <a:xfrm>
            <a:off x="205945" y="2789062"/>
            <a:ext cx="11734800" cy="522731"/>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與一般城市場景相比，觀看</a:t>
            </a:r>
            <a:r>
              <a:rPr lang="zh-TW" altLang="en-US" sz="2800" b="1" dirty="0">
                <a:solidFill>
                  <a:srgbClr val="CC0000"/>
                </a:solidFill>
                <a:latin typeface="微軟正黑體" panose="020B0604030504040204" pitchFamily="34" charset="-120"/>
                <a:ea typeface="微軟正黑體" panose="020B0604030504040204" pitchFamily="34" charset="-120"/>
              </a:rPr>
              <a:t>舊城市場景</a:t>
            </a:r>
            <a:r>
              <a:rPr lang="zh-TW" altLang="en-US" sz="2800" b="1" dirty="0">
                <a:solidFill>
                  <a:prstClr val="black"/>
                </a:solidFill>
                <a:latin typeface="微軟正黑體" panose="020B0604030504040204" pitchFamily="34" charset="-120"/>
                <a:ea typeface="微軟正黑體" panose="020B0604030504040204" pitchFamily="34" charset="-120"/>
              </a:rPr>
              <a:t>時的</a:t>
            </a:r>
            <a:r>
              <a:rPr lang="zh-TW" altLang="en-US" sz="2800" b="1" dirty="0">
                <a:solidFill>
                  <a:srgbClr val="CC0000"/>
                </a:solidFill>
                <a:latin typeface="微軟正黑體" panose="020B0604030504040204" pitchFamily="34" charset="-120"/>
                <a:ea typeface="微軟正黑體" panose="020B0604030504040204" pitchFamily="34" charset="-120"/>
              </a:rPr>
              <a:t>注視次數多</a:t>
            </a:r>
            <a:r>
              <a:rPr lang="zh-TW" altLang="en-US" sz="2800" b="1" dirty="0">
                <a:solidFill>
                  <a:prstClr val="black"/>
                </a:solidFill>
                <a:latin typeface="微軟正黑體" panose="020B0604030504040204" pitchFamily="34" charset="-120"/>
                <a:ea typeface="微軟正黑體" panose="020B0604030504040204" pitchFamily="34" charset="-120"/>
              </a:rPr>
              <a:t>且</a:t>
            </a:r>
            <a:r>
              <a:rPr lang="zh-TW" altLang="en-US" sz="2800" b="1" dirty="0">
                <a:solidFill>
                  <a:srgbClr val="CC0000"/>
                </a:solidFill>
                <a:latin typeface="微軟正黑體" panose="020B0604030504040204" pitchFamily="34" charset="-120"/>
                <a:ea typeface="微軟正黑體" panose="020B0604030504040204" pitchFamily="34" charset="-120"/>
              </a:rPr>
              <a:t>眼睛移動距離大</a:t>
            </a:r>
            <a:endParaRPr lang="zh-TW" altLang="en-US" sz="2800" b="1" dirty="0">
              <a:solidFill>
                <a:srgbClr val="CC0000"/>
              </a:solidFill>
              <a:latin typeface="微軟正黑體" panose="020B0604030504040204" pitchFamily="34" charset="-120"/>
              <a:ea typeface="微軟正黑體" panose="020B0604030504040204" pitchFamily="34" charset="-120"/>
            </a:endParaRPr>
          </a:p>
        </p:txBody>
      </p:sp>
      <p:sp>
        <p:nvSpPr>
          <p:cNvPr id="16" name="矩形 15"/>
          <p:cNvSpPr/>
          <p:nvPr/>
        </p:nvSpPr>
        <p:spPr>
          <a:xfrm>
            <a:off x="627017" y="5139618"/>
            <a:ext cx="10977815" cy="1384995"/>
          </a:xfrm>
          <a:prstGeom prst="rect">
            <a:avLst/>
          </a:prstGeom>
        </p:spPr>
        <p:txBody>
          <a:bodyPr wrap="square">
            <a:spAutoFit/>
          </a:bodyPr>
          <a:lstStyle/>
          <a:p>
            <a:pPr marL="342900" indent="-342900">
              <a:buFont typeface="Arial" panose="020B0604020202020204" pitchFamily="34" charset="0"/>
              <a:buChar char="•"/>
              <a:defRPr/>
            </a:pPr>
            <a:r>
              <a:rPr lang="zh-TW" altLang="en-US" sz="2800" b="1" dirty="0">
                <a:latin typeface="微軟正黑體" panose="020B0604030504040204" pitchFamily="34" charset="-120"/>
                <a:ea typeface="微軟正黑體" panose="020B0604030504040204" pitchFamily="34" charset="-120"/>
              </a:rPr>
              <a:t>此研究的發現也提供一些實際意義，例如</a:t>
            </a:r>
            <a:r>
              <a:rPr lang="zh-TW" altLang="en-US" sz="2800" b="1" dirty="0" smtClean="0">
                <a:latin typeface="微軟正黑體" panose="020B0604030504040204" pitchFamily="34" charset="-120"/>
                <a:ea typeface="微軟正黑體" panose="020B0604030504040204" pitchFamily="34" charset="-120"/>
              </a:rPr>
              <a:t>：如果創建</a:t>
            </a:r>
            <a:r>
              <a:rPr lang="zh-TW" altLang="en-US" sz="2800" b="1" dirty="0">
                <a:latin typeface="微軟正黑體" panose="020B0604030504040204" pitchFamily="34" charset="-120"/>
                <a:ea typeface="微軟正黑體" panose="020B0604030504040204" pitchFamily="34" charset="-120"/>
              </a:rPr>
              <a:t>一個具有注意力恢復</a:t>
            </a:r>
            <a:r>
              <a:rPr lang="zh-TW" altLang="en-US" sz="2800" b="1" dirty="0" smtClean="0">
                <a:latin typeface="微軟正黑體" panose="020B0604030504040204" pitchFamily="34" charset="-120"/>
                <a:ea typeface="微軟正黑體" panose="020B0604030504040204" pitchFamily="34" charset="-120"/>
              </a:rPr>
              <a:t>性的</a:t>
            </a:r>
            <a:r>
              <a:rPr lang="zh-TW" altLang="en-US" sz="2800" b="1" dirty="0">
                <a:latin typeface="微軟正黑體" panose="020B0604030504040204" pitchFamily="34" charset="-120"/>
                <a:ea typeface="微軟正黑體" panose="020B0604030504040204" pitchFamily="34" charset="-120"/>
              </a:rPr>
              <a:t>城市社區，深入的了解不同建築設計，其恢復性的影響是有用的</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052002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字方塊 6"/>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403777" y="1706636"/>
            <a:ext cx="11091538" cy="954107"/>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注意力恢復理論（</a:t>
            </a:r>
            <a:r>
              <a:rPr lang="en-US" altLang="zh-TW" sz="2800" b="1" dirty="0">
                <a:solidFill>
                  <a:prstClr val="black"/>
                </a:solidFill>
                <a:latin typeface="微軟正黑體" panose="020B0604030504040204" pitchFamily="34" charset="-120"/>
                <a:ea typeface="微軟正黑體" panose="020B0604030504040204" pitchFamily="34" charset="-120"/>
              </a:rPr>
              <a:t>ART</a:t>
            </a:r>
            <a:r>
              <a:rPr lang="zh-TW" altLang="en-US" sz="2800" b="1" dirty="0" smtClean="0">
                <a:solidFill>
                  <a:prstClr val="black"/>
                </a:solidFill>
                <a:latin typeface="微軟正黑體" panose="020B0604030504040204" pitchFamily="34" charset="-120"/>
                <a:ea typeface="微軟正黑體" panose="020B0604030504040204" pitchFamily="34" charset="-120"/>
              </a:rPr>
              <a:t>）利用自然環境有助於</a:t>
            </a:r>
            <a:r>
              <a:rPr lang="zh-TW" altLang="en-US" sz="2800" b="1" dirty="0">
                <a:solidFill>
                  <a:prstClr val="black"/>
                </a:solidFill>
                <a:latin typeface="微軟正黑體" panose="020B0604030504040204" pitchFamily="34" charset="-120"/>
                <a:ea typeface="微軟正黑體" panose="020B0604030504040204" pitchFamily="34" charset="-120"/>
              </a:rPr>
              <a:t>恢復注意力和消除精神</a:t>
            </a:r>
            <a:r>
              <a:rPr lang="zh-TW" altLang="en-US" sz="2800" b="1" dirty="0" smtClean="0">
                <a:solidFill>
                  <a:prstClr val="black"/>
                </a:solidFill>
                <a:latin typeface="微軟正黑體" panose="020B0604030504040204" pitchFamily="34" charset="-120"/>
                <a:ea typeface="微軟正黑體" panose="020B0604030504040204" pitchFamily="34" charset="-120"/>
              </a:rPr>
              <a:t>疲勞，</a:t>
            </a:r>
            <a:r>
              <a:rPr lang="zh-TW" altLang="en-US" sz="2800" b="1" dirty="0">
                <a:solidFill>
                  <a:prstClr val="black"/>
                </a:solidFill>
                <a:latin typeface="微軟正黑體" panose="020B0604030504040204" pitchFamily="34" charset="-120"/>
                <a:ea typeface="微軟正黑體" panose="020B0604030504040204" pitchFamily="34" charset="-120"/>
              </a:rPr>
              <a:t>這些很多都是根據</a:t>
            </a:r>
            <a:r>
              <a:rPr lang="en-US" altLang="zh-TW" sz="2800" b="1" dirty="0">
                <a:solidFill>
                  <a:prstClr val="black"/>
                </a:solidFill>
                <a:latin typeface="微軟正黑體" panose="020B0604030504040204" pitchFamily="34" charset="-120"/>
                <a:ea typeface="微軟正黑體" panose="020B0604030504040204" pitchFamily="34" charset="-120"/>
              </a:rPr>
              <a:t>Kaplan</a:t>
            </a:r>
            <a:r>
              <a:rPr lang="zh-TW" altLang="en-US" sz="2800" b="1" dirty="0">
                <a:solidFill>
                  <a:prstClr val="black"/>
                </a:solidFill>
                <a:latin typeface="微軟正黑體" panose="020B0604030504040204" pitchFamily="34" charset="-120"/>
                <a:ea typeface="微軟正黑體" panose="020B0604030504040204" pitchFamily="34" charset="-120"/>
              </a:rPr>
              <a:t>的研究（</a:t>
            </a:r>
            <a:r>
              <a:rPr lang="en-US" altLang="zh-TW" sz="2800" b="1" dirty="0">
                <a:solidFill>
                  <a:prstClr val="black"/>
                </a:solidFill>
                <a:latin typeface="微軟正黑體" panose="020B0604030504040204" pitchFamily="34" charset="-120"/>
                <a:ea typeface="微軟正黑體" panose="020B0604030504040204" pitchFamily="34" charset="-120"/>
              </a:rPr>
              <a:t>1989</a:t>
            </a:r>
            <a:r>
              <a:rPr lang="zh-TW" altLang="en-US" sz="2800" b="1" dirty="0">
                <a:solidFill>
                  <a:prstClr val="black"/>
                </a:solidFill>
                <a:latin typeface="微軟正黑體" panose="020B0604030504040204" pitchFamily="34" charset="-120"/>
                <a:ea typeface="微軟正黑體" panose="020B0604030504040204" pitchFamily="34" charset="-120"/>
              </a:rPr>
              <a:t>）</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8" name="矩形 7"/>
          <p:cNvSpPr/>
          <p:nvPr/>
        </p:nvSpPr>
        <p:spPr>
          <a:xfrm>
            <a:off x="403777" y="3108219"/>
            <a:ext cx="11091538" cy="1384995"/>
          </a:xfrm>
          <a:prstGeom prst="rect">
            <a:avLst/>
          </a:prstGeom>
        </p:spPr>
        <p:txBody>
          <a:bodyPr wrap="square">
            <a:spAutoFit/>
          </a:bodyPr>
          <a:lstStyle/>
          <a:p>
            <a:pPr marL="457200" lvl="0" indent="-457200">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Kaplan</a:t>
            </a:r>
            <a:r>
              <a:rPr lang="zh-TW" altLang="en-US" sz="2800" b="1" dirty="0">
                <a:solidFill>
                  <a:prstClr val="black"/>
                </a:solidFill>
                <a:latin typeface="微軟正黑體" panose="020B0604030504040204" pitchFamily="34" charset="-120"/>
                <a:ea typeface="微軟正黑體" panose="020B0604030504040204" pitchFamily="34" charset="-120"/>
              </a:rPr>
              <a:t>提出一個環境必須包含四個</a:t>
            </a:r>
            <a:r>
              <a:rPr lang="zh-TW" altLang="en-US" sz="2800" b="1" dirty="0" smtClean="0">
                <a:solidFill>
                  <a:prstClr val="black"/>
                </a:solidFill>
                <a:latin typeface="微軟正黑體" panose="020B0604030504040204" pitchFamily="34" charset="-120"/>
                <a:ea typeface="微軟正黑體" panose="020B0604030504040204" pitchFamily="34" charset="-120"/>
              </a:rPr>
              <a:t>成分才可提供</a:t>
            </a:r>
            <a:r>
              <a:rPr lang="zh-TW" altLang="en-US" sz="2800" b="1" dirty="0">
                <a:solidFill>
                  <a:prstClr val="black"/>
                </a:solidFill>
                <a:latin typeface="微軟正黑體" panose="020B0604030504040204" pitchFamily="34" charset="-120"/>
                <a:ea typeface="微軟正黑體" panose="020B0604030504040204" pitchFamily="34" charset="-120"/>
              </a:rPr>
              <a:t>注意力的恢復，而這些成分最常見於自然環境中：範圍</a:t>
            </a:r>
            <a:r>
              <a:rPr lang="en-US" altLang="zh-TW" sz="2800" b="1" dirty="0">
                <a:solidFill>
                  <a:prstClr val="black"/>
                </a:solidFill>
                <a:latin typeface="微軟正黑體" panose="020B0604030504040204" pitchFamily="34" charset="-120"/>
                <a:ea typeface="微軟正黑體" panose="020B0604030504040204" pitchFamily="34" charset="-120"/>
              </a:rPr>
              <a:t>(extent), </a:t>
            </a:r>
            <a:r>
              <a:rPr lang="zh-TW" altLang="en-US" sz="2800" b="1" dirty="0">
                <a:solidFill>
                  <a:prstClr val="black"/>
                </a:solidFill>
                <a:latin typeface="微軟正黑體" panose="020B0604030504040204" pitchFamily="34" charset="-120"/>
                <a:ea typeface="微軟正黑體" panose="020B0604030504040204" pitchFamily="34" charset="-120"/>
              </a:rPr>
              <a:t>距離</a:t>
            </a:r>
            <a:r>
              <a:rPr lang="en-US" altLang="zh-TW" sz="2800" b="1" dirty="0">
                <a:solidFill>
                  <a:prstClr val="black"/>
                </a:solidFill>
                <a:latin typeface="微軟正黑體" panose="020B0604030504040204" pitchFamily="34" charset="-120"/>
                <a:ea typeface="微軟正黑體" panose="020B0604030504040204" pitchFamily="34" charset="-120"/>
              </a:rPr>
              <a:t>(being away), </a:t>
            </a:r>
            <a:r>
              <a:rPr lang="zh-TW" altLang="en-US" sz="2800" b="1" dirty="0">
                <a:solidFill>
                  <a:prstClr val="black"/>
                </a:solidFill>
                <a:latin typeface="微軟正黑體" panose="020B0604030504040204" pitchFamily="34" charset="-120"/>
                <a:ea typeface="微軟正黑體" panose="020B0604030504040204" pitchFamily="34" charset="-120"/>
              </a:rPr>
              <a:t>陶醉性</a:t>
            </a:r>
            <a:r>
              <a:rPr lang="en-US" altLang="zh-TW" sz="2800" b="1" dirty="0">
                <a:solidFill>
                  <a:prstClr val="black"/>
                </a:solidFill>
                <a:latin typeface="微軟正黑體" panose="020B0604030504040204" pitchFamily="34" charset="-120"/>
                <a:ea typeface="微軟正黑體" panose="020B0604030504040204" pitchFamily="34" charset="-120"/>
              </a:rPr>
              <a:t>(fascination), and </a:t>
            </a:r>
            <a:r>
              <a:rPr lang="zh-TW" altLang="en-US" sz="2800" b="1" dirty="0">
                <a:solidFill>
                  <a:prstClr val="black"/>
                </a:solidFill>
                <a:latin typeface="微軟正黑體" panose="020B0604030504040204" pitchFamily="34" charset="-120"/>
                <a:ea typeface="微軟正黑體" panose="020B0604030504040204" pitchFamily="34" charset="-120"/>
              </a:rPr>
              <a:t>協調性</a:t>
            </a:r>
            <a:r>
              <a:rPr lang="en-US" altLang="zh-TW" sz="2800" b="1" dirty="0">
                <a:solidFill>
                  <a:prstClr val="black"/>
                </a:solidFill>
                <a:latin typeface="微軟正黑體" panose="020B0604030504040204" pitchFamily="34" charset="-120"/>
                <a:ea typeface="微軟正黑體" panose="020B0604030504040204" pitchFamily="34" charset="-120"/>
              </a:rPr>
              <a:t>(compatibility)</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403777" y="4940691"/>
            <a:ext cx="11091538" cy="1384995"/>
          </a:xfrm>
          <a:prstGeom prst="rect">
            <a:avLst/>
          </a:prstGeom>
        </p:spPr>
        <p:txBody>
          <a:bodyPr wrap="square">
            <a:spAutoFit/>
          </a:bodyPr>
          <a:lstStyle/>
          <a:p>
            <a:pPr marL="457200" lvl="0" indent="-457200">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對大自然的陶醉性被認為是注意力對自然環境的偏愛，是一種輕鬆的注意力方式，並且對審美上的愉悅經驗有正向的影響</a:t>
            </a:r>
            <a:r>
              <a:rPr lang="en-US" altLang="zh-TW"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err="1">
                <a:solidFill>
                  <a:prstClr val="black"/>
                </a:solidFill>
                <a:latin typeface="微軟正黑體" panose="020B0604030504040204" pitchFamily="34" charset="-120"/>
                <a:ea typeface="微軟正黑體" panose="020B0604030504040204" pitchFamily="34" charset="-120"/>
              </a:rPr>
              <a:t>Joye</a:t>
            </a:r>
            <a:r>
              <a:rPr lang="en-US" altLang="zh-TW" sz="2800" b="1" dirty="0">
                <a:solidFill>
                  <a:prstClr val="black"/>
                </a:solidFill>
                <a:latin typeface="微軟正黑體" panose="020B0604030504040204" pitchFamily="34" charset="-120"/>
                <a:ea typeface="微軟正黑體" panose="020B0604030504040204" pitchFamily="34" charset="-120"/>
              </a:rPr>
              <a:t>, Pals, Steg, &amp; Evans, 2013)</a:t>
            </a:r>
            <a:endParaRPr lang="en-US" altLang="zh-TW"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952181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064350"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眼動分析可以表示圖像感知中，注意力和認知的過程</a:t>
            </a:r>
            <a:r>
              <a:rPr lang="en-US" altLang="zh-TW" sz="2800" b="1" dirty="0">
                <a:solidFill>
                  <a:prstClr val="black"/>
                </a:solidFill>
                <a:latin typeface="微軟正黑體" panose="020B0604030504040204" pitchFamily="34" charset="-120"/>
                <a:ea typeface="微軟正黑體" panose="020B0604030504040204" pitchFamily="34" charset="-120"/>
              </a:rPr>
              <a:t>( </a:t>
            </a:r>
            <a:r>
              <a:rPr lang="en-US" altLang="zh-TW" sz="2800" b="1" dirty="0" err="1">
                <a:solidFill>
                  <a:prstClr val="black"/>
                </a:solidFill>
                <a:latin typeface="微軟正黑體" panose="020B0604030504040204" pitchFamily="34" charset="-120"/>
                <a:ea typeface="微軟正黑體" panose="020B0604030504040204" pitchFamily="34" charset="-120"/>
              </a:rPr>
              <a:t>Holmqvist</a:t>
            </a:r>
            <a:r>
              <a:rPr lang="en-US" altLang="zh-TW" sz="2800" b="1" dirty="0">
                <a:solidFill>
                  <a:prstClr val="black"/>
                </a:solidFill>
                <a:latin typeface="微軟正黑體" panose="020B0604030504040204" pitchFamily="34" charset="-120"/>
                <a:ea typeface="微軟正黑體" panose="020B0604030504040204" pitchFamily="34" charset="-120"/>
              </a:rPr>
              <a:t> et al., 2011)</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3" name="矩形 12"/>
          <p:cNvSpPr/>
          <p:nvPr/>
        </p:nvSpPr>
        <p:spPr>
          <a:xfrm>
            <a:off x="425049" y="3108083"/>
            <a:ext cx="11064350" cy="954107"/>
          </a:xfrm>
          <a:prstGeom prst="rect">
            <a:avLst/>
          </a:prstGeom>
        </p:spPr>
        <p:txBody>
          <a:bodyPr wrap="square">
            <a:spAutoFit/>
          </a:bodyPr>
          <a:lstStyle/>
          <a:p>
            <a:pPr marL="457200" indent="-457200">
              <a:spcAft>
                <a:spcPts val="0"/>
              </a:spcAft>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Berto</a:t>
            </a:r>
            <a:r>
              <a:rPr lang="en-US" altLang="zh-TW" sz="2800" b="1" dirty="0">
                <a:solidFill>
                  <a:prstClr val="black"/>
                </a:solidFill>
                <a:latin typeface="微軟正黑體" panose="020B0604030504040204" pitchFamily="34" charset="-120"/>
                <a:ea typeface="微軟正黑體" panose="020B0604030504040204" pitchFamily="34" charset="-120"/>
              </a:rPr>
              <a:t> et al. (2008)</a:t>
            </a:r>
            <a:r>
              <a:rPr lang="zh-TW" altLang="en-US" sz="2800" b="1" dirty="0">
                <a:solidFill>
                  <a:prstClr val="black"/>
                </a:solidFill>
                <a:latin typeface="微軟正黑體" panose="020B0604030504040204" pitchFamily="34" charset="-120"/>
                <a:ea typeface="微軟正黑體" panose="020B0604030504040204" pitchFamily="34" charset="-120"/>
              </a:rPr>
              <a:t>利用眼睛移動的反應，調查人體感知中，對環境的恢復性和非恢復性，其注意力型態上的</a:t>
            </a:r>
            <a:r>
              <a:rPr lang="zh-TW" altLang="en-US" sz="2800" b="1" dirty="0" smtClean="0">
                <a:solidFill>
                  <a:prstClr val="black"/>
                </a:solidFill>
                <a:latin typeface="微軟正黑體" panose="020B0604030504040204" pitchFamily="34" charset="-120"/>
                <a:ea typeface="微軟正黑體" panose="020B0604030504040204" pitchFamily="34" charset="-120"/>
              </a:rPr>
              <a:t>差異</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2" name="圓角矩形 11"/>
          <p:cNvSpPr/>
          <p:nvPr/>
        </p:nvSpPr>
        <p:spPr>
          <a:xfrm>
            <a:off x="4788893" y="5735490"/>
            <a:ext cx="2336661" cy="785842"/>
          </a:xfrm>
          <a:prstGeom prst="roundRect">
            <a:avLst/>
          </a:prstGeom>
          <a:solidFill>
            <a:srgbClr val="FFDC6D"/>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lvl="0" algn="ctr"/>
            <a:r>
              <a:rPr lang="zh-TW" altLang="en-US" sz="2800" b="1" dirty="0">
                <a:solidFill>
                  <a:prstClr val="black"/>
                </a:solidFill>
                <a:latin typeface="微軟正黑體" panose="020B0604030504040204" pitchFamily="34" charset="-120"/>
                <a:ea typeface="微軟正黑體" panose="020B0604030504040204" pitchFamily="34" charset="-120"/>
              </a:rPr>
              <a:t>軟性陶醉</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5" name="矩形 4"/>
          <p:cNvSpPr/>
          <p:nvPr/>
        </p:nvSpPr>
        <p:spPr>
          <a:xfrm>
            <a:off x="914521" y="4118437"/>
            <a:ext cx="10842050" cy="1384995"/>
          </a:xfrm>
          <a:prstGeom prst="rect">
            <a:avLst/>
          </a:prstGeom>
        </p:spPr>
        <p:txBody>
          <a:bodyPr wrap="square">
            <a:spAutoFit/>
          </a:bodyPr>
          <a:lstStyle/>
          <a:p>
            <a:pPr lvl="0"/>
            <a:r>
              <a:rPr lang="zh-TW" altLang="en-US" sz="2800" b="1" dirty="0">
                <a:solidFill>
                  <a:prstClr val="black"/>
                </a:solidFill>
                <a:latin typeface="微軟正黑體" panose="020B0604030504040204" pitchFamily="34" charset="-120"/>
                <a:ea typeface="微軟正黑體" panose="020B0604030504040204" pitchFamily="34" charset="-120"/>
              </a:rPr>
              <a:t>調查眼睛在城市場景圖片的移動，與大自然場景相比，測量其</a:t>
            </a:r>
            <a:r>
              <a:rPr lang="zh-TW" altLang="en-US" sz="2800" b="1" u="sng" dirty="0">
                <a:solidFill>
                  <a:prstClr val="black"/>
                </a:solidFill>
                <a:latin typeface="微軟正黑體" panose="020B0604030504040204" pitchFamily="34" charset="-120"/>
                <a:ea typeface="微軟正黑體" panose="020B0604030504040204" pitchFamily="34" charset="-120"/>
              </a:rPr>
              <a:t>眼睛移動的距離</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u="sng" dirty="0">
                <a:solidFill>
                  <a:prstClr val="black"/>
                </a:solidFill>
                <a:latin typeface="微軟正黑體" panose="020B0604030504040204" pitchFamily="34" charset="-120"/>
                <a:ea typeface="微軟正黑體" panose="020B0604030504040204" pitchFamily="34" charset="-120"/>
              </a:rPr>
              <a:t>注視次數</a:t>
            </a:r>
            <a:r>
              <a:rPr lang="zh-TW" altLang="en-US" sz="2800" b="1" dirty="0">
                <a:solidFill>
                  <a:prstClr val="black"/>
                </a:solidFill>
                <a:latin typeface="微軟正黑體" panose="020B0604030504040204" pitchFamily="34" charset="-120"/>
                <a:ea typeface="微軟正黑體" panose="020B0604030504040204" pitchFamily="34" charset="-120"/>
              </a:rPr>
              <a:t>，結果顯示大自然場景在眼睛移動上所花費的次數比城市場景少。</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35000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064350" cy="2246769"/>
          </a:xfrm>
          <a:prstGeom prst="rect">
            <a:avLst/>
          </a:prstGeom>
        </p:spPr>
        <p:txBody>
          <a:bodyPr wrap="square">
            <a:spAutoFit/>
          </a:bodyPr>
          <a:lstStyle/>
          <a:p>
            <a:pPr marL="457200" indent="-457200">
              <a:spcAft>
                <a:spcPts val="0"/>
              </a:spcAft>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Valtchanov</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en-US" altLang="zh-TW" sz="2800" b="1" dirty="0" err="1">
                <a:solidFill>
                  <a:prstClr val="black"/>
                </a:solidFill>
                <a:latin typeface="微軟正黑體" panose="020B0604030504040204" pitchFamily="34" charset="-120"/>
                <a:ea typeface="微軟正黑體" panose="020B0604030504040204" pitchFamily="34" charset="-120"/>
              </a:rPr>
              <a:t>Ellard</a:t>
            </a:r>
            <a:r>
              <a:rPr lang="zh-TW" altLang="en-US" sz="2800" b="1" dirty="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2015</a:t>
            </a:r>
            <a:r>
              <a:rPr lang="zh-TW" altLang="en-US" sz="2800" b="1" dirty="0">
                <a:solidFill>
                  <a:prstClr val="black"/>
                </a:solidFill>
                <a:latin typeface="微軟正黑體" panose="020B0604030504040204" pitchFamily="34" charset="-120"/>
                <a:ea typeface="微軟正黑體" panose="020B0604030504040204" pitchFamily="34" charset="-120"/>
              </a:rPr>
              <a:t>）遵循</a:t>
            </a:r>
            <a:r>
              <a:rPr lang="en-US" altLang="zh-TW" sz="2800" b="1" dirty="0" err="1">
                <a:solidFill>
                  <a:prstClr val="black"/>
                </a:solidFill>
                <a:latin typeface="微軟正黑體" panose="020B0604030504040204" pitchFamily="34" charset="-120"/>
                <a:ea typeface="微軟正黑體" panose="020B0604030504040204" pitchFamily="34" charset="-120"/>
              </a:rPr>
              <a:t>Berto</a:t>
            </a:r>
            <a:r>
              <a:rPr lang="en-US" altLang="zh-TW" sz="2800" b="1" dirty="0">
                <a:solidFill>
                  <a:prstClr val="black"/>
                </a:solidFill>
                <a:latin typeface="微軟正黑體" panose="020B0604030504040204" pitchFamily="34" charset="-120"/>
                <a:ea typeface="微軟正黑體" panose="020B0604030504040204" pitchFamily="34" charset="-120"/>
              </a:rPr>
              <a:t> et al.</a:t>
            </a:r>
            <a:r>
              <a:rPr lang="zh-TW" altLang="en-US" sz="2800" b="1" dirty="0">
                <a:solidFill>
                  <a:prstClr val="black"/>
                </a:solidFill>
                <a:latin typeface="微軟正黑體" panose="020B0604030504040204" pitchFamily="34" charset="-120"/>
                <a:ea typeface="微軟正黑體" panose="020B0604030504040204" pitchFamily="34" charset="-120"/>
              </a:rPr>
              <a:t>的研究，將</a:t>
            </a:r>
            <a:r>
              <a:rPr lang="zh-TW" altLang="en-US" sz="2800" b="1" u="sng" dirty="0">
                <a:solidFill>
                  <a:prstClr val="black"/>
                </a:solidFill>
                <a:latin typeface="微軟正黑體" panose="020B0604030504040204" pitchFamily="34" charset="-120"/>
                <a:ea typeface="微軟正黑體" panose="020B0604030504040204" pitchFamily="34" charset="-120"/>
              </a:rPr>
              <a:t>眨眼率</a:t>
            </a:r>
            <a:r>
              <a:rPr lang="zh-TW" altLang="en-US" sz="2800" b="1" dirty="0">
                <a:solidFill>
                  <a:prstClr val="black"/>
                </a:solidFill>
                <a:latin typeface="微軟正黑體" panose="020B0604030504040204" pitchFamily="34" charset="-120"/>
                <a:ea typeface="微軟正黑體" panose="020B0604030504040204" pitchFamily="34" charset="-120"/>
              </a:rPr>
              <a:t>列入測量認知過程和注意力的新測量值，發現在城市場景中會增加眨眼率，其</a:t>
            </a:r>
            <a:r>
              <a:rPr lang="zh-TW" altLang="en-US" sz="2800" b="1" u="sng" dirty="0">
                <a:solidFill>
                  <a:prstClr val="black"/>
                </a:solidFill>
                <a:latin typeface="微軟正黑體" panose="020B0604030504040204" pitchFamily="34" charset="-120"/>
                <a:ea typeface="微軟正黑體" panose="020B0604030504040204" pitchFamily="34" charset="-120"/>
              </a:rPr>
              <a:t>注視次數高於自然場景</a:t>
            </a:r>
            <a:r>
              <a:rPr lang="zh-TW" altLang="en-US" sz="2800" b="1" dirty="0">
                <a:solidFill>
                  <a:prstClr val="black"/>
                </a:solidFill>
                <a:latin typeface="微軟正黑體" panose="020B0604030504040204" pitchFamily="34" charset="-120"/>
                <a:ea typeface="微軟正黑體" panose="020B0604030504040204" pitchFamily="34" charset="-120"/>
              </a:rPr>
              <a:t>，但城市場景的</a:t>
            </a:r>
            <a:r>
              <a:rPr lang="zh-TW" altLang="en-US" sz="2800" b="1" u="sng" dirty="0">
                <a:solidFill>
                  <a:prstClr val="black"/>
                </a:solidFill>
                <a:latin typeface="微軟正黑體" panose="020B0604030504040204" pitchFamily="34" charset="-120"/>
                <a:ea typeface="微軟正黑體" panose="020B0604030504040204" pitchFamily="34" charset="-120"/>
              </a:rPr>
              <a:t>注視持續時間低於自然場景</a:t>
            </a:r>
            <a:r>
              <a:rPr lang="zh-TW" altLang="en-US" sz="2800" b="1" dirty="0">
                <a:solidFill>
                  <a:prstClr val="black"/>
                </a:solidFill>
                <a:latin typeface="微軟正黑體" panose="020B0604030504040204" pitchFamily="34" charset="-120"/>
                <a:ea typeface="微軟正黑體" panose="020B0604030504040204" pitchFamily="34" charset="-120"/>
              </a:rPr>
              <a:t>，也</a:t>
            </a:r>
            <a:r>
              <a:rPr lang="zh-TW" altLang="en-US" sz="2800" b="1" dirty="0" smtClean="0">
                <a:solidFill>
                  <a:prstClr val="black"/>
                </a:solidFill>
                <a:latin typeface="微軟正黑體" panose="020B0604030504040204" pitchFamily="34" charset="-120"/>
                <a:ea typeface="微軟正黑體" panose="020B0604030504040204" pitchFamily="34" charset="-120"/>
              </a:rPr>
              <a:t>發現</a:t>
            </a:r>
            <a:r>
              <a:rPr lang="zh-TW" altLang="en-US" sz="2800" b="1" u="sng" dirty="0" smtClean="0">
                <a:solidFill>
                  <a:prstClr val="black"/>
                </a:solidFill>
                <a:latin typeface="微軟正黑體" panose="020B0604030504040204" pitchFamily="34" charset="-120"/>
                <a:ea typeface="微軟正黑體" panose="020B0604030504040204" pitchFamily="34" charset="-120"/>
              </a:rPr>
              <a:t>城市</a:t>
            </a:r>
            <a:r>
              <a:rPr lang="zh-TW" altLang="en-US" sz="2800" b="1" u="sng" dirty="0">
                <a:solidFill>
                  <a:prstClr val="black"/>
                </a:solidFill>
                <a:latin typeface="微軟正黑體" panose="020B0604030504040204" pitchFamily="34" charset="-120"/>
                <a:ea typeface="微軟正黑體" panose="020B0604030504040204" pitchFamily="34" charset="-120"/>
              </a:rPr>
              <a:t>場景和自然場景的移動距離沒有顯著的</a:t>
            </a:r>
            <a:r>
              <a:rPr lang="zh-TW" altLang="en-US" sz="2800" b="1" u="sng" dirty="0" smtClean="0">
                <a:solidFill>
                  <a:prstClr val="black"/>
                </a:solidFill>
                <a:latin typeface="微軟正黑體" panose="020B0604030504040204" pitchFamily="34" charset="-120"/>
                <a:ea typeface="微軟正黑體" panose="020B0604030504040204" pitchFamily="34" charset="-120"/>
              </a:rPr>
              <a:t>差異</a:t>
            </a:r>
            <a:r>
              <a:rPr lang="zh-TW" altLang="en-US" sz="2800" b="1" dirty="0" smtClean="0">
                <a:solidFill>
                  <a:prstClr val="black"/>
                </a:solidFill>
                <a:latin typeface="微軟正黑體" panose="020B0604030504040204" pitchFamily="34" charset="-120"/>
                <a:ea typeface="微軟正黑體" panose="020B0604030504040204" pitchFamily="34" charset="-120"/>
              </a:rPr>
              <a:t>。</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9" name="矩形 18"/>
          <p:cNvSpPr/>
          <p:nvPr/>
        </p:nvSpPr>
        <p:spPr>
          <a:xfrm>
            <a:off x="425049" y="4360182"/>
            <a:ext cx="11173902" cy="1384995"/>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solidFill>
                  <a:prstClr val="black"/>
                </a:solidFill>
                <a:latin typeface="微軟正黑體" panose="020B0604030504040204" pitchFamily="34" charset="-120"/>
                <a:ea typeface="微軟正黑體" panose="020B0604030504040204" pitchFamily="34" charset="-120"/>
              </a:rPr>
              <a:t>測量真實的自然環境的和人造環境的一致性，發現與自然感知最相關的是</a:t>
            </a:r>
            <a:r>
              <a:rPr lang="zh-TW" altLang="en-US" sz="2800" b="1" u="sng" dirty="0">
                <a:solidFill>
                  <a:prstClr val="black"/>
                </a:solidFill>
                <a:latin typeface="微軟正黑體" panose="020B0604030504040204" pitchFamily="34" charset="-120"/>
                <a:ea typeface="微軟正黑體" panose="020B0604030504040204" pitchFamily="34" charset="-120"/>
              </a:rPr>
              <a:t>對比的</a:t>
            </a:r>
            <a:r>
              <a:rPr lang="zh-TW" altLang="en-US" sz="2800" b="1" u="sng" dirty="0" smtClean="0">
                <a:solidFill>
                  <a:prstClr val="black"/>
                </a:solidFill>
                <a:latin typeface="微軟正黑體" panose="020B0604030504040204" pitchFamily="34" charset="-120"/>
                <a:ea typeface="微軟正黑體" panose="020B0604030504040204" pitchFamily="34" charset="-120"/>
              </a:rPr>
              <a:t>密度</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u="sng" dirty="0" smtClean="0">
                <a:solidFill>
                  <a:prstClr val="black"/>
                </a:solidFill>
                <a:latin typeface="微軟正黑體" panose="020B0604030504040204" pitchFamily="34" charset="-120"/>
                <a:ea typeface="微軟正黑體" panose="020B0604030504040204" pitchFamily="34" charset="-120"/>
              </a:rPr>
              <a:t>直線</a:t>
            </a:r>
            <a:r>
              <a:rPr lang="zh-TW" altLang="en-US" sz="2800" b="1" u="sng" dirty="0">
                <a:solidFill>
                  <a:prstClr val="black"/>
                </a:solidFill>
                <a:latin typeface="微軟正黑體" panose="020B0604030504040204" pitchFamily="34" charset="-120"/>
                <a:ea typeface="微軟正黑體" panose="020B0604030504040204" pitchFamily="34" charset="-120"/>
              </a:rPr>
              <a:t>的</a:t>
            </a:r>
            <a:r>
              <a:rPr lang="zh-TW" altLang="en-US" sz="2800" b="1" u="sng" dirty="0" smtClean="0">
                <a:solidFill>
                  <a:prstClr val="black"/>
                </a:solidFill>
                <a:latin typeface="微軟正黑體" panose="020B0604030504040204" pitchFamily="34" charset="-120"/>
                <a:ea typeface="微軟正黑體" panose="020B0604030504040204" pitchFamily="34" charset="-120"/>
              </a:rPr>
              <a:t>密度</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zh-TW" altLang="en-US" sz="2800" b="1" u="sng" dirty="0" smtClean="0">
                <a:solidFill>
                  <a:prstClr val="black"/>
                </a:solidFill>
                <a:latin typeface="微軟正黑體" panose="020B0604030504040204" pitchFamily="34" charset="-120"/>
                <a:ea typeface="微軟正黑體" panose="020B0604030504040204" pitchFamily="34" charset="-120"/>
              </a:rPr>
              <a:t>平均</a:t>
            </a:r>
            <a:r>
              <a:rPr lang="zh-TW" altLang="en-US" sz="2800" b="1" u="sng" dirty="0">
                <a:solidFill>
                  <a:prstClr val="black"/>
                </a:solidFill>
                <a:latin typeface="微軟正黑體" panose="020B0604030504040204" pitchFamily="34" charset="-120"/>
                <a:ea typeface="微軟正黑體" panose="020B0604030504040204" pitchFamily="34" charset="-120"/>
              </a:rPr>
              <a:t>色彩飽和度</a:t>
            </a:r>
            <a:r>
              <a:rPr lang="zh-TW" altLang="en-US" sz="2800" b="1" dirty="0">
                <a:solidFill>
                  <a:prstClr val="black"/>
                </a:solidFill>
                <a:latin typeface="微軟正黑體" panose="020B0604030504040204" pitchFamily="34" charset="-120"/>
                <a:ea typeface="微軟正黑體" panose="020B0604030504040204" pitchFamily="34" charset="-120"/>
              </a:rPr>
              <a:t>和</a:t>
            </a:r>
            <a:r>
              <a:rPr lang="zh-TW" altLang="en-US" sz="2800" b="1" u="sng" dirty="0">
                <a:solidFill>
                  <a:prstClr val="black"/>
                </a:solidFill>
                <a:latin typeface="微軟正黑體" panose="020B0604030504040204" pitchFamily="34" charset="-120"/>
                <a:ea typeface="微軟正黑體" panose="020B0604030504040204" pitchFamily="34" charset="-120"/>
              </a:rPr>
              <a:t>平均色相的多樣性</a:t>
            </a:r>
            <a:r>
              <a:rPr lang="zh-TW" altLang="en-US" sz="2800" b="1" dirty="0" smtClean="0">
                <a:solidFill>
                  <a:prstClr val="black"/>
                </a:solidFill>
                <a:latin typeface="微軟正黑體" panose="020B0604030504040204" pitchFamily="34" charset="-120"/>
                <a:ea typeface="微軟正黑體" panose="020B0604030504040204" pitchFamily="34" charset="-120"/>
              </a:rPr>
              <a:t>。</a:t>
            </a:r>
            <a:r>
              <a:rPr lang="en-US" altLang="zh-TW" sz="2800" b="1" dirty="0">
                <a:solidFill>
                  <a:prstClr val="black"/>
                </a:solidFill>
                <a:latin typeface="微軟正黑體" panose="020B0604030504040204" pitchFamily="34" charset="-120"/>
                <a:ea typeface="微軟正黑體" panose="020B0604030504040204" pitchFamily="34" charset="-120"/>
              </a:rPr>
              <a:t>(Berman et al., 2014; </a:t>
            </a:r>
            <a:r>
              <a:rPr lang="en-US" altLang="zh-TW" sz="2800" b="1" dirty="0" err="1">
                <a:solidFill>
                  <a:prstClr val="black"/>
                </a:solidFill>
                <a:latin typeface="微軟正黑體" panose="020B0604030504040204" pitchFamily="34" charset="-120"/>
                <a:ea typeface="微軟正黑體" panose="020B0604030504040204" pitchFamily="34" charset="-120"/>
              </a:rPr>
              <a:t>Kardan</a:t>
            </a:r>
            <a:r>
              <a:rPr lang="en-US" altLang="zh-TW" sz="2800" b="1" dirty="0">
                <a:solidFill>
                  <a:prstClr val="black"/>
                </a:solidFill>
                <a:latin typeface="微軟正黑體" panose="020B0604030504040204" pitchFamily="34" charset="-120"/>
                <a:ea typeface="微軟正黑體" panose="020B0604030504040204" pitchFamily="34" charset="-120"/>
              </a:rPr>
              <a:t> et al., 2015)</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252342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143396" y="1542506"/>
            <a:ext cx="10901082" cy="461665"/>
          </a:xfrm>
          <a:prstGeom prst="rect">
            <a:avLst/>
          </a:prstGeom>
        </p:spPr>
        <p:txBody>
          <a:bodyPr wrap="square">
            <a:spAutoFit/>
          </a:bodyPr>
          <a:lstStyle/>
          <a:p>
            <a:pPr lvl="0"/>
            <a:endParaRPr lang="en-US" altLang="zh-TW" sz="2400" b="1" dirty="0">
              <a:solidFill>
                <a:prstClr val="black"/>
              </a:solidFill>
              <a:latin typeface="微軟正黑體" panose="020B0604030504040204" pitchFamily="34" charset="-120"/>
              <a:ea typeface="微軟正黑體" panose="020B0604030504040204" pitchFamily="34" charset="-120"/>
            </a:endParaRPr>
          </a:p>
        </p:txBody>
      </p:sp>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矩形 2"/>
          <p:cNvSpPr/>
          <p:nvPr/>
        </p:nvSpPr>
        <p:spPr>
          <a:xfrm>
            <a:off x="425049" y="1773338"/>
            <a:ext cx="11135580" cy="1384995"/>
          </a:xfrm>
          <a:prstGeom prst="rect">
            <a:avLst/>
          </a:prstGeom>
        </p:spPr>
        <p:txBody>
          <a:bodyPr wrap="square">
            <a:spAutoFit/>
          </a:bodyPr>
          <a:lstStyle/>
          <a:p>
            <a:pPr marL="457200" indent="-457200">
              <a:spcAft>
                <a:spcPts val="0"/>
              </a:spcAft>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Karmanov</a:t>
            </a:r>
            <a:r>
              <a:rPr lang="en-US" altLang="zh-TW" sz="2800" b="1" dirty="0">
                <a:solidFill>
                  <a:prstClr val="black"/>
                </a:solidFill>
                <a:latin typeface="微軟正黑體" panose="020B0604030504040204" pitchFamily="34" charset="-120"/>
                <a:ea typeface="微軟正黑體" panose="020B0604030504040204" pitchFamily="34" charset="-120"/>
              </a:rPr>
              <a:t> and Hamel (2008)</a:t>
            </a:r>
            <a:r>
              <a:rPr lang="zh-TW" altLang="en-US" sz="2800" b="1" dirty="0">
                <a:solidFill>
                  <a:prstClr val="black"/>
                </a:solidFill>
                <a:latin typeface="微軟正黑體" panose="020B0604030504040204" pitchFamily="34" charset="-120"/>
                <a:ea typeface="微軟正黑體" panose="020B0604030504040204" pitchFamily="34" charset="-120"/>
              </a:rPr>
              <a:t>的研究中，指出一個有吸引力且設計良好的城市環境相較於自然環境，可以減少人在生活中的壓力且心情可以變得愉悅</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3782702" cy="830997"/>
          </a:xfrm>
          <a:prstGeom prst="rect">
            <a:avLst/>
          </a:prstGeom>
          <a:noFill/>
        </p:spPr>
        <p:txBody>
          <a:bodyPr wrap="non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I</a:t>
            </a:r>
            <a:r>
              <a:rPr lang="en-US" altLang="zh-TW" sz="4800" dirty="0" smtClean="0">
                <a:solidFill>
                  <a:prstClr val="black"/>
                </a:solidFill>
                <a:latin typeface="微軟正黑體" panose="020B0604030504040204" pitchFamily="34" charset="-120"/>
                <a:ea typeface="微軟正黑體" panose="020B0604030504040204" pitchFamily="34" charset="-120"/>
              </a:rPr>
              <a:t>ntroduction</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10" name="矩形 9"/>
          <p:cNvSpPr/>
          <p:nvPr/>
        </p:nvSpPr>
        <p:spPr>
          <a:xfrm>
            <a:off x="425049" y="3770776"/>
            <a:ext cx="11135580" cy="1384995"/>
          </a:xfrm>
          <a:prstGeom prst="rect">
            <a:avLst/>
          </a:prstGeom>
        </p:spPr>
        <p:txBody>
          <a:bodyPr wrap="square">
            <a:spAutoFit/>
          </a:bodyPr>
          <a:lstStyle/>
          <a:p>
            <a:pPr marL="457200" indent="-457200">
              <a:spcAft>
                <a:spcPts val="0"/>
              </a:spcAft>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V</a:t>
            </a:r>
            <a:r>
              <a:rPr lang="en-US" altLang="zh-TW" sz="2800" b="1" dirty="0" smtClean="0">
                <a:solidFill>
                  <a:prstClr val="black"/>
                </a:solidFill>
                <a:latin typeface="微軟正黑體" panose="020B0604030504040204" pitchFamily="34" charset="-120"/>
                <a:ea typeface="微軟正黑體" panose="020B0604030504040204" pitchFamily="34" charset="-120"/>
              </a:rPr>
              <a:t>an </a:t>
            </a:r>
            <a:r>
              <a:rPr lang="en-US" altLang="zh-TW" sz="2800" b="1" dirty="0">
                <a:solidFill>
                  <a:prstClr val="black"/>
                </a:solidFill>
                <a:latin typeface="微軟正黑體" panose="020B0604030504040204" pitchFamily="34" charset="-120"/>
                <a:ea typeface="微軟正黑體" panose="020B0604030504040204" pitchFamily="34" charset="-120"/>
              </a:rPr>
              <a:t>den Berg, </a:t>
            </a:r>
            <a:r>
              <a:rPr lang="en-US" altLang="zh-TW" sz="2800" b="1" dirty="0" err="1">
                <a:solidFill>
                  <a:prstClr val="black"/>
                </a:solidFill>
                <a:latin typeface="微軟正黑體" panose="020B0604030504040204" pitchFamily="34" charset="-120"/>
                <a:ea typeface="微軟正黑體" panose="020B0604030504040204" pitchFamily="34" charset="-120"/>
              </a:rPr>
              <a:t>Joye</a:t>
            </a:r>
            <a:r>
              <a:rPr lang="en-US" altLang="zh-TW" sz="2800" b="1" dirty="0">
                <a:solidFill>
                  <a:prstClr val="black"/>
                </a:solidFill>
                <a:latin typeface="微軟正黑體" panose="020B0604030504040204" pitchFamily="34" charset="-120"/>
                <a:ea typeface="微軟正黑體" panose="020B0604030504040204" pitchFamily="34" charset="-120"/>
              </a:rPr>
              <a:t>, and </a:t>
            </a:r>
            <a:r>
              <a:rPr lang="en-US" altLang="zh-TW" sz="2800" b="1" dirty="0" err="1">
                <a:solidFill>
                  <a:prstClr val="black"/>
                </a:solidFill>
                <a:latin typeface="微軟正黑體" panose="020B0604030504040204" pitchFamily="34" charset="-120"/>
                <a:ea typeface="微軟正黑體" panose="020B0604030504040204" pitchFamily="34" charset="-120"/>
              </a:rPr>
              <a:t>Koole</a:t>
            </a:r>
            <a:r>
              <a:rPr lang="en-US" altLang="zh-TW" sz="2800" b="1" dirty="0">
                <a:solidFill>
                  <a:prstClr val="black"/>
                </a:solidFill>
                <a:latin typeface="微軟正黑體" panose="020B0604030504040204" pitchFamily="34" charset="-120"/>
                <a:ea typeface="微軟正黑體" panose="020B0604030504040204" pitchFamily="34" charset="-120"/>
              </a:rPr>
              <a:t> (2016)</a:t>
            </a:r>
            <a:r>
              <a:rPr lang="zh-TW" altLang="en-US" sz="2800" b="1" dirty="0" smtClean="0">
                <a:solidFill>
                  <a:prstClr val="black"/>
                </a:solidFill>
                <a:latin typeface="微軟正黑體" panose="020B0604030504040204" pitchFamily="34" charset="-120"/>
                <a:ea typeface="微軟正黑體" panose="020B0604030504040204" pitchFamily="34" charset="-120"/>
              </a:rPr>
              <a:t>高</a:t>
            </a:r>
            <a:r>
              <a:rPr lang="zh-TW" altLang="en-US" sz="2800" b="1" dirty="0">
                <a:solidFill>
                  <a:prstClr val="black"/>
                </a:solidFill>
                <a:latin typeface="微軟正黑體" panose="020B0604030504040204" pitchFamily="34" charset="-120"/>
                <a:ea typeface="微軟正黑體" panose="020B0604030504040204" pitchFamily="34" charset="-120"/>
              </a:rPr>
              <a:t>裝飾程度的傳統建築物，在城市景色中，觀看的時間比現代建築物還長，認知恢復性也比現代建築物還高</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104092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425049" y="1603690"/>
            <a:ext cx="10105151"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受測者</a:t>
            </a:r>
            <a:r>
              <a:rPr lang="zh-TW" altLang="en-US" sz="2800" b="1" dirty="0" smtClean="0">
                <a:latin typeface="微軟正黑體" panose="020B0604030504040204" pitchFamily="34" charset="-120"/>
                <a:ea typeface="微軟正黑體" panose="020B0604030504040204" pitchFamily="34" charset="-120"/>
              </a:rPr>
              <a:t>：</a:t>
            </a:r>
            <a:r>
              <a:rPr lang="en-US" altLang="zh-TW" sz="2800" b="1" dirty="0">
                <a:latin typeface="微軟正黑體" panose="020B0604030504040204" pitchFamily="34" charset="-120"/>
                <a:ea typeface="微軟正黑體" panose="020B0604030504040204" pitchFamily="34" charset="-120"/>
              </a:rPr>
              <a:t>60</a:t>
            </a:r>
            <a:r>
              <a:rPr lang="zh-TW" altLang="en-US" sz="2800" b="1" dirty="0">
                <a:latin typeface="微軟正黑體" panose="020B0604030504040204" pitchFamily="34" charset="-120"/>
                <a:ea typeface="微軟正黑體" panose="020B0604030504040204" pitchFamily="34" charset="-120"/>
              </a:rPr>
              <a:t>位</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男：</a:t>
            </a:r>
            <a:r>
              <a:rPr lang="en-US" altLang="zh-TW" sz="2800" b="1" dirty="0">
                <a:latin typeface="微軟正黑體" panose="020B0604030504040204" pitchFamily="34" charset="-120"/>
                <a:ea typeface="微軟正黑體" panose="020B0604030504040204" pitchFamily="34" charset="-120"/>
              </a:rPr>
              <a:t>34</a:t>
            </a:r>
            <a:r>
              <a:rPr lang="zh-TW" altLang="en-US" sz="2800" b="1" dirty="0">
                <a:latin typeface="微軟正黑體" panose="020B0604030504040204" pitchFamily="34" charset="-120"/>
                <a:ea typeface="微軟正黑體" panose="020B0604030504040204" pitchFamily="34" charset="-120"/>
              </a:rPr>
              <a:t>，女：</a:t>
            </a:r>
            <a:r>
              <a:rPr lang="en-US" altLang="zh-TW" sz="2800" b="1" dirty="0">
                <a:latin typeface="微軟正黑體" panose="020B0604030504040204" pitchFamily="34" charset="-120"/>
                <a:ea typeface="微軟正黑體" panose="020B0604030504040204" pitchFamily="34" charset="-120"/>
              </a:rPr>
              <a:t>26</a:t>
            </a:r>
            <a:r>
              <a:rPr lang="en-US" altLang="zh-TW" sz="2800" b="1" dirty="0" smtClean="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2" name="矩形 1"/>
          <p:cNvSpPr/>
          <p:nvPr/>
        </p:nvSpPr>
        <p:spPr>
          <a:xfrm>
            <a:off x="425049" y="2337900"/>
            <a:ext cx="11391039" cy="2611356"/>
          </a:xfrm>
          <a:prstGeom prst="rect">
            <a:avLst/>
          </a:prstGeom>
        </p:spPr>
        <p:txBody>
          <a:bodyPr wrap="square">
            <a:spAutoFit/>
          </a:bodyPr>
          <a:lstStyle/>
          <a:p>
            <a:pPr marL="457200" indent="-457200">
              <a:lnSpc>
                <a:spcPts val="4000"/>
              </a:lnSpc>
              <a:spcAft>
                <a:spcPts val="0"/>
              </a:spcAft>
              <a:buFont typeface="Wingdings" panose="05000000000000000000" pitchFamily="2" charset="2"/>
              <a:buChar char="ü"/>
            </a:pPr>
            <a:r>
              <a:rPr lang="en-US" altLang="zh-TW" sz="2800" b="1" dirty="0" smtClean="0">
                <a:latin typeface="微軟正黑體" panose="020B0604030504040204" pitchFamily="34" charset="-120"/>
                <a:ea typeface="微軟正黑體" panose="020B0604030504040204" pitchFamily="34" charset="-120"/>
              </a:rPr>
              <a:t>19 </a:t>
            </a:r>
            <a:r>
              <a:rPr lang="en-US" altLang="zh-TW" sz="2800" b="1" dirty="0">
                <a:latin typeface="微軟正黑體" panose="020B0604030504040204" pitchFamily="34" charset="-120"/>
                <a:ea typeface="微軟正黑體" panose="020B0604030504040204" pitchFamily="34" charset="-120"/>
              </a:rPr>
              <a:t>– 25</a:t>
            </a:r>
            <a:r>
              <a:rPr lang="zh-TW" altLang="en-US" sz="2800" b="1" dirty="0">
                <a:latin typeface="微軟正黑體" panose="020B0604030504040204" pitchFamily="34" charset="-120"/>
                <a:ea typeface="微軟正黑體" panose="020B0604030504040204" pitchFamily="34" charset="-120"/>
              </a:rPr>
              <a:t>歲的學生</a:t>
            </a:r>
            <a:r>
              <a:rPr lang="en-US" altLang="zh-TW" sz="2800" b="1" dirty="0">
                <a:latin typeface="微軟正黑體" panose="020B0604030504040204" pitchFamily="34" charset="-120"/>
                <a:ea typeface="微軟正黑體" panose="020B0604030504040204" pitchFamily="34" charset="-120"/>
              </a:rPr>
              <a:t>(age = 20.88, SD = 1.27</a:t>
            </a:r>
            <a:r>
              <a:rPr lang="en-US" altLang="zh-TW" sz="2800" b="1" dirty="0" smtClean="0">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smtClean="0">
                <a:latin typeface="微軟正黑體" panose="020B0604030504040204" pitchFamily="34" charset="-120"/>
                <a:ea typeface="微軟正黑體" panose="020B0604030504040204" pitchFamily="34" charset="-120"/>
              </a:rPr>
              <a:t>來自</a:t>
            </a:r>
            <a:r>
              <a:rPr lang="en-US" altLang="zh-TW" sz="2800" b="1" dirty="0">
                <a:latin typeface="微軟正黑體" panose="020B0604030504040204" pitchFamily="34" charset="-120"/>
                <a:ea typeface="微軟正黑體" panose="020B0604030504040204" pitchFamily="34" charset="-120"/>
              </a:rPr>
              <a:t>Hradec </a:t>
            </a:r>
            <a:r>
              <a:rPr lang="en-US" altLang="zh-TW" sz="2800" b="1" dirty="0" err="1">
                <a:latin typeface="微軟正黑體" panose="020B0604030504040204" pitchFamily="34" charset="-120"/>
                <a:ea typeface="微軟正黑體" panose="020B0604030504040204" pitchFamily="34" charset="-120"/>
              </a:rPr>
              <a:t>Králové</a:t>
            </a:r>
            <a:r>
              <a:rPr lang="zh-TW" altLang="en-US" sz="2800" b="1" dirty="0">
                <a:latin typeface="微軟正黑體" panose="020B0604030504040204" pitchFamily="34" charset="-120"/>
                <a:ea typeface="微軟正黑體" panose="020B0604030504040204" pitchFamily="34" charset="-120"/>
              </a:rPr>
              <a:t>大學的資訊學、財務管理學和觀光學系的</a:t>
            </a:r>
            <a:r>
              <a:rPr lang="zh-TW" altLang="en-US" sz="2800" b="1" dirty="0" smtClean="0">
                <a:latin typeface="微軟正黑體" panose="020B0604030504040204" pitchFamily="34" charset="-120"/>
                <a:ea typeface="微軟正黑體" panose="020B0604030504040204" pitchFamily="34" charset="-120"/>
              </a:rPr>
              <a:t>同學</a:t>
            </a:r>
            <a:endParaRPr lang="zh-TW" altLang="en-US" sz="2800" b="1" dirty="0">
              <a:latin typeface="微軟正黑體" panose="020B0604030504040204" pitchFamily="34" charset="-120"/>
              <a:ea typeface="微軟正黑體" panose="020B0604030504040204" pitchFamily="34" charset="-120"/>
            </a:endParaRPr>
          </a:p>
          <a:p>
            <a:pPr marL="457200" indent="-457200">
              <a:lnSpc>
                <a:spcPts val="4000"/>
              </a:lnSpc>
              <a:spcAft>
                <a:spcPts val="0"/>
              </a:spcAft>
              <a:buFont typeface="Wingdings" panose="05000000000000000000" pitchFamily="2" charset="2"/>
              <a:buChar char="ü"/>
            </a:pPr>
            <a:r>
              <a:rPr lang="zh-TW" altLang="en-US" sz="2800" b="1" dirty="0" smtClean="0">
                <a:latin typeface="微軟正黑體" panose="020B0604030504040204" pitchFamily="34" charset="-120"/>
                <a:ea typeface="微軟正黑體" panose="020B0604030504040204" pitchFamily="34" charset="-120"/>
              </a:rPr>
              <a:t>大多</a:t>
            </a:r>
            <a:r>
              <a:rPr lang="zh-TW" altLang="en-US" sz="2800" b="1" dirty="0">
                <a:latin typeface="微軟正黑體" panose="020B0604030504040204" pitchFamily="34" charset="-120"/>
                <a:ea typeface="微軟正黑體" panose="020B0604030504040204" pitchFamily="34" charset="-120"/>
              </a:rPr>
              <a:t>居住在捷克共和國的東北地區</a:t>
            </a:r>
            <a:r>
              <a:rPr lang="en-US" altLang="zh-TW" sz="2800" b="1" dirty="0">
                <a:latin typeface="微軟正黑體" panose="020B0604030504040204" pitchFamily="34" charset="-120"/>
                <a:ea typeface="微軟正黑體" panose="020B0604030504040204" pitchFamily="34" charset="-120"/>
              </a:rPr>
              <a:t>(Hradec </a:t>
            </a:r>
            <a:r>
              <a:rPr lang="en-US" altLang="zh-TW" sz="2800" b="1" dirty="0" err="1">
                <a:latin typeface="微軟正黑體" panose="020B0604030504040204" pitchFamily="34" charset="-120"/>
                <a:ea typeface="微軟正黑體" panose="020B0604030504040204" pitchFamily="34" charset="-120"/>
              </a:rPr>
              <a:t>Králove</a:t>
            </a:r>
            <a:r>
              <a:rPr lang="en-US" altLang="zh-TW" sz="2800" b="1" dirty="0">
                <a:latin typeface="微軟正黑體" panose="020B0604030504040204" pitchFamily="34" charset="-120"/>
                <a:ea typeface="微軟正黑體" panose="020B0604030504040204" pitchFamily="34" charset="-120"/>
              </a:rPr>
              <a:t> </a:t>
            </a:r>
            <a:r>
              <a:rPr lang="zh-TW" altLang="en-US" sz="2800" b="1" dirty="0">
                <a:latin typeface="微軟正黑體" panose="020B0604030504040204" pitchFamily="34" charset="-120"/>
                <a:ea typeface="微軟正黑體" panose="020B0604030504040204" pitchFamily="34" charset="-120"/>
              </a:rPr>
              <a:t>和 </a:t>
            </a:r>
            <a:r>
              <a:rPr lang="en-US" altLang="zh-TW" sz="2800" b="1" dirty="0">
                <a:latin typeface="微軟正黑體" panose="020B0604030504040204" pitchFamily="34" charset="-120"/>
                <a:ea typeface="微軟正黑體" panose="020B0604030504040204" pitchFamily="34" charset="-120"/>
              </a:rPr>
              <a:t>Pardubice)</a:t>
            </a:r>
          </a:p>
          <a:p>
            <a:pPr marL="457200" indent="-457200">
              <a:lnSpc>
                <a:spcPts val="4000"/>
              </a:lnSpc>
              <a:spcAft>
                <a:spcPts val="0"/>
              </a:spcAft>
              <a:buFont typeface="Wingdings" panose="05000000000000000000" pitchFamily="2" charset="2"/>
              <a:buChar char="ü"/>
            </a:pPr>
            <a:r>
              <a:rPr lang="zh-TW" altLang="en-US" sz="2800" b="1" dirty="0" smtClean="0">
                <a:latin typeface="微軟正黑體" panose="020B0604030504040204" pitchFamily="34" charset="-120"/>
                <a:ea typeface="微軟正黑體" panose="020B0604030504040204" pitchFamily="34" charset="-120"/>
              </a:rPr>
              <a:t>都</a:t>
            </a:r>
            <a:r>
              <a:rPr lang="zh-TW" altLang="en-US" sz="2800" b="1" dirty="0">
                <a:latin typeface="微軟正黑體" panose="020B0604030504040204" pitchFamily="34" charset="-120"/>
                <a:ea typeface="微軟正黑體" panose="020B0604030504040204" pitchFamily="34" charset="-120"/>
              </a:rPr>
              <a:t>參加了一年或兩年的心理學課程</a:t>
            </a:r>
          </a:p>
          <a:p>
            <a:pPr marL="457200" indent="-457200">
              <a:lnSpc>
                <a:spcPts val="4000"/>
              </a:lnSpc>
              <a:spcAft>
                <a:spcPts val="0"/>
              </a:spcAft>
              <a:buFont typeface="Wingdings" panose="05000000000000000000" pitchFamily="2" charset="2"/>
              <a:buChar char="ü"/>
            </a:pPr>
            <a:r>
              <a:rPr lang="zh-TW" altLang="en-US" sz="2800" b="1" dirty="0" smtClean="0">
                <a:latin typeface="微軟正黑體" panose="020B0604030504040204" pitchFamily="34" charset="-120"/>
                <a:ea typeface="微軟正黑體" panose="020B0604030504040204" pitchFamily="34" charset="-120"/>
              </a:rPr>
              <a:t>都</a:t>
            </a:r>
            <a:r>
              <a:rPr lang="zh-TW" altLang="en-US" sz="2800" b="1" dirty="0">
                <a:latin typeface="微軟正黑體" panose="020B0604030504040204" pitchFamily="34" charset="-120"/>
                <a:ea typeface="微軟正黑體" panose="020B0604030504040204" pitchFamily="34" charset="-120"/>
              </a:rPr>
              <a:t>沒有視覺障礙的問題</a:t>
            </a:r>
            <a:endParaRPr lang="zh-TW" altLang="en-US" sz="2800" b="1" dirty="0">
              <a:latin typeface="微軟正黑體" panose="020B0604030504040204" pitchFamily="34" charset="-120"/>
              <a:ea typeface="微軟正黑體" panose="020B0604030504040204" pitchFamily="34" charset="-120"/>
            </a:endParaRPr>
          </a:p>
        </p:txBody>
      </p:sp>
      <p:sp>
        <p:nvSpPr>
          <p:cNvPr id="10" name="矩形 9"/>
          <p:cNvSpPr/>
          <p:nvPr/>
        </p:nvSpPr>
        <p:spPr>
          <a:xfrm>
            <a:off x="425048" y="5195185"/>
            <a:ext cx="11391040" cy="1384995"/>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眼睛移動的測量</a:t>
            </a:r>
            <a:r>
              <a:rPr lang="zh-TW" altLang="en-US" sz="2800" b="1" dirty="0" smtClean="0">
                <a:latin typeface="微軟正黑體" panose="020B0604030504040204" pitchFamily="34" charset="-120"/>
                <a:ea typeface="微軟正黑體" panose="020B0604030504040204" pitchFamily="34" charset="-120"/>
              </a:rPr>
              <a:t>值：</a:t>
            </a:r>
            <a:r>
              <a:rPr lang="zh-TW" altLang="en-US" sz="2800" b="1" dirty="0">
                <a:latin typeface="微軟正黑體" panose="020B0604030504040204" pitchFamily="34" charset="-120"/>
                <a:ea typeface="微軟正黑體" panose="020B0604030504040204" pitchFamily="34" charset="-120"/>
              </a:rPr>
              <a:t>平均注視次數、平均注視持續時間、眼睛移動距離</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使用座標</a:t>
            </a:r>
            <a:r>
              <a:rPr lang="zh-TW" altLang="en-US" sz="2800" b="1" dirty="0" smtClean="0">
                <a:latin typeface="微軟正黑體" panose="020B0604030504040204" pitchFamily="34" charset="-120"/>
                <a:ea typeface="微軟正黑體" panose="020B0604030504040204" pitchFamily="34" charset="-120"/>
              </a:rPr>
              <a:t>，利用畢氏定理</a:t>
            </a:r>
            <a:r>
              <a:rPr lang="zh-TW" altLang="en-US" sz="2800" b="1" dirty="0">
                <a:latin typeface="微軟正黑體" panose="020B0604030504040204" pitchFamily="34" charset="-120"/>
                <a:ea typeface="微軟正黑體" panose="020B0604030504040204" pitchFamily="34" charset="-120"/>
              </a:rPr>
              <a:t>來計算之間的值</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smtClean="0">
                <a:latin typeface="微軟正黑體" panose="020B0604030504040204" pitchFamily="34" charset="-120"/>
                <a:ea typeface="微軟正黑體" panose="020B0604030504040204" pitchFamily="34" charset="-120"/>
              </a:rPr>
              <a:t>，距離</a:t>
            </a:r>
            <a:r>
              <a:rPr lang="zh-TW" altLang="en-US" sz="2800" b="1" dirty="0">
                <a:latin typeface="微軟正黑體" panose="020B0604030504040204" pitchFamily="34" charset="-120"/>
                <a:ea typeface="微軟正黑體" panose="020B0604030504040204" pitchFamily="34" charset="-120"/>
              </a:rPr>
              <a:t>的分數越高，代表具有高探索</a:t>
            </a:r>
            <a:r>
              <a:rPr lang="zh-TW" altLang="en-US" sz="2800" b="1" dirty="0" smtClean="0">
                <a:latin typeface="微軟正黑體" panose="020B0604030504040204" pitchFamily="34" charset="-120"/>
                <a:ea typeface="微軟正黑體" panose="020B0604030504040204" pitchFamily="34" charset="-120"/>
              </a:rPr>
              <a:t>性</a:t>
            </a:r>
            <a:endParaRPr lang="zh-TW" altLang="en-US" sz="28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3818069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组合 5"/>
          <p:cNvGrpSpPr/>
          <p:nvPr/>
        </p:nvGrpSpPr>
        <p:grpSpPr>
          <a:xfrm>
            <a:off x="-4387" y="-10931"/>
            <a:ext cx="429436" cy="1425913"/>
            <a:chOff x="-4387" y="-10931"/>
            <a:chExt cx="429436" cy="1425913"/>
          </a:xfrm>
        </p:grpSpPr>
        <p:sp>
          <p:nvSpPr>
            <p:cNvPr id="15" name="等腰三角形 2"/>
            <p:cNvSpPr/>
            <p:nvPr/>
          </p:nvSpPr>
          <p:spPr>
            <a:xfrm rot="5400000">
              <a:off x="-84838" y="73907"/>
              <a:ext cx="426676" cy="257000"/>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2"/>
            <p:cNvSpPr/>
            <p:nvPr/>
          </p:nvSpPr>
          <p:spPr>
            <a:xfrm rot="5400000">
              <a:off x="133617" y="449333"/>
              <a:ext cx="363760" cy="219104"/>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2"/>
            <p:cNvSpPr/>
            <p:nvPr/>
          </p:nvSpPr>
          <p:spPr>
            <a:xfrm rot="5400000">
              <a:off x="-146147" y="843786"/>
              <a:ext cx="712956" cy="429435"/>
            </a:xfrm>
            <a:custGeom>
              <a:avLst/>
              <a:gdLst>
                <a:gd name="connsiteX0" fmla="*/ 0 w 881065"/>
                <a:gd name="connsiteY0" fmla="*/ 835493 h 835493"/>
                <a:gd name="connsiteX1" fmla="*/ 425343 w 881065"/>
                <a:gd name="connsiteY1" fmla="*/ 0 h 835493"/>
                <a:gd name="connsiteX2" fmla="*/ 881065 w 881065"/>
                <a:gd name="connsiteY2" fmla="*/ 835493 h 835493"/>
                <a:gd name="connsiteX3" fmla="*/ 0 w 881065"/>
                <a:gd name="connsiteY3" fmla="*/ 835493 h 835493"/>
                <a:gd name="connsiteX0" fmla="*/ 0 w 881065"/>
                <a:gd name="connsiteY0" fmla="*/ 530693 h 530693"/>
                <a:gd name="connsiteX1" fmla="*/ 425343 w 881065"/>
                <a:gd name="connsiteY1" fmla="*/ 0 h 530693"/>
                <a:gd name="connsiteX2" fmla="*/ 881065 w 881065"/>
                <a:gd name="connsiteY2" fmla="*/ 530693 h 530693"/>
                <a:gd name="connsiteX3" fmla="*/ 0 w 881065"/>
                <a:gd name="connsiteY3" fmla="*/ 530693 h 530693"/>
              </a:gdLst>
              <a:ahLst/>
              <a:cxnLst>
                <a:cxn ang="0">
                  <a:pos x="connsiteX0" y="connsiteY0"/>
                </a:cxn>
                <a:cxn ang="0">
                  <a:pos x="connsiteX1" y="connsiteY1"/>
                </a:cxn>
                <a:cxn ang="0">
                  <a:pos x="connsiteX2" y="connsiteY2"/>
                </a:cxn>
                <a:cxn ang="0">
                  <a:pos x="connsiteX3" y="connsiteY3"/>
                </a:cxn>
              </a:cxnLst>
              <a:rect l="l" t="t" r="r" b="b"/>
              <a:pathLst>
                <a:path w="881065" h="530693">
                  <a:moveTo>
                    <a:pt x="0" y="530693"/>
                  </a:moveTo>
                  <a:lnTo>
                    <a:pt x="425343" y="0"/>
                  </a:lnTo>
                  <a:lnTo>
                    <a:pt x="881065" y="530693"/>
                  </a:lnTo>
                  <a:lnTo>
                    <a:pt x="0" y="530693"/>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3" name="文字方塊 12"/>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7" name="矩形 26"/>
          <p:cNvSpPr/>
          <p:nvPr/>
        </p:nvSpPr>
        <p:spPr>
          <a:xfrm>
            <a:off x="627017" y="1679987"/>
            <a:ext cx="2181497" cy="523220"/>
          </a:xfrm>
          <a:prstGeom prst="rect">
            <a:avLst/>
          </a:prstGeom>
        </p:spPr>
        <p:txBody>
          <a:bodyPr wrap="square">
            <a:spAutoFit/>
          </a:bodyPr>
          <a:lstStyle/>
          <a:p>
            <a:r>
              <a:rPr lang="en-US" altLang="zh-TW" sz="2800" b="1" dirty="0" smtClean="0">
                <a:latin typeface="微軟正黑體" panose="020B0604030504040204" pitchFamily="34" charset="-120"/>
                <a:ea typeface="微軟正黑體" panose="020B0604030504040204" pitchFamily="34" charset="-120"/>
              </a:rPr>
              <a:t>Apparatus</a:t>
            </a:r>
            <a:endParaRPr lang="zh-TW" altLang="en-US" sz="2800" b="1" dirty="0">
              <a:latin typeface="微軟正黑體" panose="020B0604030504040204" pitchFamily="34" charset="-120"/>
              <a:ea typeface="微軟正黑體" panose="020B0604030504040204" pitchFamily="34" charset="-120"/>
            </a:endParaRPr>
          </a:p>
        </p:txBody>
      </p:sp>
      <p:sp>
        <p:nvSpPr>
          <p:cNvPr id="4" name="矩形 3"/>
          <p:cNvSpPr/>
          <p:nvPr/>
        </p:nvSpPr>
        <p:spPr>
          <a:xfrm>
            <a:off x="989716" y="2793893"/>
            <a:ext cx="9656513" cy="2400657"/>
          </a:xfrm>
          <a:prstGeom prst="rect">
            <a:avLst/>
          </a:prstGeom>
        </p:spPr>
        <p:txBody>
          <a:bodyPr wrap="square">
            <a:spAutoFit/>
          </a:bodyPr>
          <a:lstStyle/>
          <a:p>
            <a:pPr marL="457200" lvl="0" indent="-457200">
              <a:lnSpc>
                <a:spcPts val="4500"/>
              </a:lnSpc>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Tobii</a:t>
            </a:r>
            <a:r>
              <a:rPr lang="en-US" altLang="zh-TW" sz="2800" b="1" dirty="0">
                <a:solidFill>
                  <a:prstClr val="black"/>
                </a:solidFill>
                <a:latin typeface="微軟正黑體" panose="020B0604030504040204" pitchFamily="34" charset="-120"/>
                <a:ea typeface="微軟正黑體" panose="020B0604030504040204" pitchFamily="34" charset="-120"/>
              </a:rPr>
              <a:t> X2-60</a:t>
            </a:r>
            <a:r>
              <a:rPr lang="zh-TW" altLang="en-US" sz="2800" b="1" dirty="0">
                <a:solidFill>
                  <a:prstClr val="black"/>
                </a:solidFill>
                <a:latin typeface="微軟正黑體" panose="020B0604030504040204" pitchFamily="34" charset="-120"/>
                <a:ea typeface="微軟正黑體" panose="020B0604030504040204" pitchFamily="34" charset="-120"/>
              </a:rPr>
              <a:t>眼動儀</a:t>
            </a:r>
          </a:p>
          <a:p>
            <a:pPr marL="457200" lvl="0" indent="-457200">
              <a:lnSpc>
                <a:spcPts val="4500"/>
              </a:lnSpc>
              <a:buFont typeface="Arial" panose="020B0604020202020204" pitchFamily="34" charset="0"/>
              <a:buChar char="•"/>
            </a:pPr>
            <a:r>
              <a:rPr lang="en-US" altLang="zh-TW" sz="2800" b="1" dirty="0" err="1">
                <a:solidFill>
                  <a:prstClr val="black"/>
                </a:solidFill>
                <a:latin typeface="微軟正黑體" panose="020B0604030504040204" pitchFamily="34" charset="-120"/>
                <a:ea typeface="微軟正黑體" panose="020B0604030504040204" pitchFamily="34" charset="-120"/>
              </a:rPr>
              <a:t>Tobii</a:t>
            </a:r>
            <a:r>
              <a:rPr lang="en-US" altLang="zh-TW" sz="2800" b="1" dirty="0">
                <a:solidFill>
                  <a:prstClr val="black"/>
                </a:solidFill>
                <a:latin typeface="微軟正黑體" panose="020B0604030504040204" pitchFamily="34" charset="-120"/>
                <a:ea typeface="微軟正黑體" panose="020B0604030504040204" pitchFamily="34" charset="-120"/>
              </a:rPr>
              <a:t> Studio Version 3.2 software</a:t>
            </a:r>
            <a:r>
              <a:rPr lang="zh-TW" altLang="en-US" sz="2800" b="1" dirty="0">
                <a:solidFill>
                  <a:prstClr val="black"/>
                </a:solidFill>
                <a:latin typeface="微軟正黑體" panose="020B0604030504040204" pitchFamily="34" charset="-120"/>
                <a:ea typeface="微軟正黑體" panose="020B0604030504040204" pitchFamily="34" charset="-120"/>
              </a:rPr>
              <a:t>：呈現刺激的要素和資料處理的軟體</a:t>
            </a:r>
          </a:p>
          <a:p>
            <a:pPr marL="457200" lvl="0" indent="-457200">
              <a:lnSpc>
                <a:spcPts val="4500"/>
              </a:lnSpc>
              <a:buFont typeface="Arial" panose="020B0604020202020204" pitchFamily="34" charset="0"/>
              <a:buChar char="•"/>
            </a:pPr>
            <a:r>
              <a:rPr lang="en-US" altLang="zh-TW" sz="2800" b="1" dirty="0">
                <a:solidFill>
                  <a:prstClr val="black"/>
                </a:solidFill>
                <a:latin typeface="微軟正黑體" panose="020B0604030504040204" pitchFamily="34" charset="-120"/>
                <a:ea typeface="微軟正黑體" panose="020B0604030504040204" pitchFamily="34" charset="-120"/>
              </a:rPr>
              <a:t>IBM SPSS Statistics 24</a:t>
            </a:r>
            <a:r>
              <a:rPr lang="zh-TW" altLang="en-US" sz="2800" b="1" dirty="0">
                <a:solidFill>
                  <a:prstClr val="black"/>
                </a:solidFill>
                <a:latin typeface="微軟正黑體" panose="020B0604030504040204" pitchFamily="34" charset="-120"/>
                <a:ea typeface="微軟正黑體" panose="020B0604030504040204" pitchFamily="34" charset="-120"/>
              </a:rPr>
              <a:t>：統計</a:t>
            </a:r>
            <a:r>
              <a:rPr lang="zh-TW" altLang="en-US" sz="2800" b="1" dirty="0" smtClean="0">
                <a:solidFill>
                  <a:prstClr val="black"/>
                </a:solidFill>
                <a:latin typeface="微軟正黑體" panose="020B0604030504040204" pitchFamily="34" charset="-120"/>
                <a:ea typeface="微軟正黑體" panose="020B0604030504040204" pitchFamily="34" charset="-120"/>
              </a:rPr>
              <a:t>分析</a:t>
            </a:r>
            <a:endParaRPr lang="zh-TW" altLang="en-US" sz="2800" b="1" dirty="0">
              <a:solidFill>
                <a:prstClr val="black"/>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8450927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31098" y="2151705"/>
            <a:ext cx="10379708" cy="954107"/>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告知受</a:t>
            </a:r>
            <a:r>
              <a:rPr lang="zh-TW" altLang="en-US" sz="2800" b="1" dirty="0">
                <a:latin typeface="微軟正黑體" panose="020B0604030504040204" pitchFamily="34" charset="-120"/>
                <a:ea typeface="微軟正黑體" panose="020B0604030504040204" pitchFamily="34" charset="-120"/>
              </a:rPr>
              <a:t>測者：將觀看電腦螢幕上顯示的一串圖片，不用去記住圖片的內容和</a:t>
            </a:r>
            <a:r>
              <a:rPr lang="zh-TW" altLang="en-US" sz="2800" b="1" dirty="0">
                <a:latin typeface="微軟正黑體" panose="020B0604030504040204" pitchFamily="34" charset="-120"/>
                <a:ea typeface="微軟正黑體" panose="020B0604030504040204" pitchFamily="34" charset="-120"/>
              </a:rPr>
              <a:t>細節</a:t>
            </a:r>
            <a:endParaRPr lang="en-US" altLang="zh-TW" sz="2800" b="1" dirty="0">
              <a:latin typeface="微軟正黑體" panose="020B0604030504040204" pitchFamily="34" charset="-120"/>
              <a:ea typeface="微軟正黑體" panose="020B0604030504040204" pitchFamily="34" charset="-120"/>
            </a:endParaRPr>
          </a:p>
        </p:txBody>
      </p:sp>
      <p:sp>
        <p:nvSpPr>
          <p:cNvPr id="5" name="圓角矩形 4"/>
          <p:cNvSpPr/>
          <p:nvPr/>
        </p:nvSpPr>
        <p:spPr>
          <a:xfrm>
            <a:off x="281397" y="2246665"/>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1</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4" name="圓角矩形 13"/>
          <p:cNvSpPr/>
          <p:nvPr/>
        </p:nvSpPr>
        <p:spPr>
          <a:xfrm>
            <a:off x="281397" y="4734968"/>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2</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3" name="矩形 2"/>
          <p:cNvSpPr/>
          <p:nvPr/>
        </p:nvSpPr>
        <p:spPr>
          <a:xfrm>
            <a:off x="2031098" y="3698594"/>
            <a:ext cx="10227308" cy="523220"/>
          </a:xfrm>
          <a:prstGeom prst="rect">
            <a:avLst/>
          </a:prstGeom>
        </p:spPr>
        <p:txBody>
          <a:bodyPr wrap="square">
            <a:spAutoFit/>
          </a:bodyPr>
          <a:lstStyle/>
          <a:p>
            <a:pPr marL="457200" indent="-457200">
              <a:buFont typeface="Arial" panose="020B0604020202020204" pitchFamily="34" charset="0"/>
              <a:buChar char="•"/>
            </a:pPr>
            <a:r>
              <a:rPr lang="zh-TW" altLang="en-US" sz="2800" b="1" dirty="0" smtClean="0">
                <a:latin typeface="微軟正黑體" panose="020B0604030504040204" pitchFamily="34" charset="-120"/>
                <a:ea typeface="微軟正黑體" panose="020B0604030504040204" pitchFamily="34" charset="-120"/>
              </a:rPr>
              <a:t>每種圖像</a:t>
            </a:r>
            <a:r>
              <a:rPr lang="zh-TW" altLang="en-US" sz="2800" b="1" dirty="0">
                <a:latin typeface="微軟正黑體" panose="020B0604030504040204" pitchFamily="34" charset="-120"/>
                <a:ea typeface="微軟正黑體" panose="020B0604030504040204" pitchFamily="34" charset="-120"/>
              </a:rPr>
              <a:t>顯示</a:t>
            </a:r>
            <a:r>
              <a:rPr lang="en-US" altLang="zh-TW" sz="2800" b="1" dirty="0" smtClean="0">
                <a:latin typeface="微軟正黑體" panose="020B0604030504040204" pitchFamily="34" charset="-120"/>
                <a:ea typeface="微軟正黑體" panose="020B0604030504040204" pitchFamily="34" charset="-120"/>
              </a:rPr>
              <a:t>15sec</a:t>
            </a:r>
            <a:endParaRPr lang="zh-TW" altLang="en-US" sz="2800" b="1" dirty="0">
              <a:latin typeface="微軟正黑體" panose="020B0604030504040204" pitchFamily="34" charset="-120"/>
              <a:ea typeface="微軟正黑體" panose="020B0604030504040204" pitchFamily="34" charset="-120"/>
            </a:endParaRPr>
          </a:p>
        </p:txBody>
      </p:sp>
      <p:sp>
        <p:nvSpPr>
          <p:cNvPr id="17" name="圓角矩形 16"/>
          <p:cNvSpPr/>
          <p:nvPr/>
        </p:nvSpPr>
        <p:spPr>
          <a:xfrm>
            <a:off x="281397" y="5695379"/>
            <a:ext cx="1570266" cy="60229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altLang="zh-TW" sz="2800" b="1" dirty="0" smtClean="0">
                <a:solidFill>
                  <a:schemeClr val="tx1"/>
                </a:solidFill>
                <a:latin typeface="微軟正黑體" panose="020B0604030504040204" pitchFamily="34" charset="-120"/>
                <a:ea typeface="微軟正黑體" panose="020B0604030504040204" pitchFamily="34" charset="-120"/>
              </a:rPr>
              <a:t>Step</a:t>
            </a:r>
            <a:r>
              <a:rPr lang="zh-TW" altLang="en-US" sz="2800" b="1" dirty="0" smtClean="0">
                <a:solidFill>
                  <a:schemeClr val="tx1"/>
                </a:solidFill>
                <a:latin typeface="微軟正黑體" panose="020B0604030504040204" pitchFamily="34" charset="-120"/>
                <a:ea typeface="微軟正黑體" panose="020B0604030504040204" pitchFamily="34" charset="-120"/>
              </a:rPr>
              <a:t> </a:t>
            </a:r>
            <a:r>
              <a:rPr lang="en-US" altLang="zh-TW" sz="2800" b="1" dirty="0" smtClean="0">
                <a:solidFill>
                  <a:schemeClr val="tx1"/>
                </a:solidFill>
                <a:latin typeface="微軟正黑體" panose="020B0604030504040204" pitchFamily="34" charset="-120"/>
                <a:ea typeface="微軟正黑體" panose="020B0604030504040204" pitchFamily="34" charset="-120"/>
              </a:rPr>
              <a:t>3</a:t>
            </a:r>
            <a:endParaRPr lang="zh-TW" altLang="en-US" sz="2800" b="1" dirty="0">
              <a:solidFill>
                <a:schemeClr val="tx1"/>
              </a:solidFill>
              <a:latin typeface="微軟正黑體" panose="020B0604030504040204" pitchFamily="34" charset="-120"/>
              <a:ea typeface="微軟正黑體" panose="020B0604030504040204" pitchFamily="34" charset="-120"/>
            </a:endParaRPr>
          </a:p>
        </p:txBody>
      </p:sp>
      <p:sp>
        <p:nvSpPr>
          <p:cNvPr id="11" name="矩形 10"/>
          <p:cNvSpPr/>
          <p:nvPr/>
        </p:nvSpPr>
        <p:spPr>
          <a:xfrm>
            <a:off x="2031098" y="3140833"/>
            <a:ext cx="10057308" cy="523220"/>
          </a:xfrm>
          <a:prstGeom prst="rect">
            <a:avLst/>
          </a:prstGeom>
        </p:spPr>
        <p:txBody>
          <a:bodyPr wrap="square">
            <a:spAutoFit/>
          </a:bodyPr>
          <a:lstStyle/>
          <a:p>
            <a:pPr marL="457200" indent="-457200">
              <a:spcAft>
                <a:spcPts val="0"/>
              </a:spcAft>
              <a:buFont typeface="Arial" panose="020B0604020202020204" pitchFamily="34" charset="0"/>
              <a:buChar char="•"/>
            </a:pPr>
            <a:r>
              <a:rPr lang="zh-TW" altLang="en-US" sz="2800" b="1" dirty="0">
                <a:latin typeface="微軟正黑體" panose="020B0604030504040204" pitchFamily="34" charset="-120"/>
                <a:ea typeface="微軟正黑體" panose="020B0604030504040204" pitchFamily="34" charset="-120"/>
              </a:rPr>
              <a:t>以隨機順序顯示</a:t>
            </a:r>
            <a:r>
              <a:rPr lang="en-US" altLang="zh-TW" sz="2800" b="1" dirty="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自然景色、一般城市景色、舊城市景色</a:t>
            </a:r>
            <a:r>
              <a:rPr lang="en-US" altLang="zh-TW" sz="2800" b="1" dirty="0">
                <a:latin typeface="微軟正黑體" panose="020B0604030504040204" pitchFamily="34" charset="-120"/>
                <a:ea typeface="微軟正黑體" panose="020B0604030504040204" pitchFamily="34" charset="-120"/>
              </a:rPr>
              <a:t>)</a:t>
            </a:r>
            <a:endParaRPr lang="en-US" altLang="zh-TW" sz="2800" b="1" dirty="0">
              <a:latin typeface="微軟正黑體" panose="020B0604030504040204" pitchFamily="34" charset="-120"/>
              <a:ea typeface="微軟正黑體" panose="020B0604030504040204" pitchFamily="34" charset="-120"/>
            </a:endParaRPr>
          </a:p>
        </p:txBody>
      </p:sp>
      <p:sp>
        <p:nvSpPr>
          <p:cNvPr id="13" name="矩形 12"/>
          <p:cNvSpPr/>
          <p:nvPr/>
        </p:nvSpPr>
        <p:spPr>
          <a:xfrm>
            <a:off x="2327911" y="4819732"/>
            <a:ext cx="7417701" cy="523220"/>
          </a:xfrm>
          <a:prstGeom prst="rect">
            <a:avLst/>
          </a:prstGeom>
        </p:spPr>
        <p:txBody>
          <a:bodyPr wrap="square">
            <a:spAutoFit/>
          </a:bodyPr>
          <a:lstStyle/>
          <a:p>
            <a:r>
              <a:rPr lang="zh-TW" altLang="en-US" sz="2800" b="1" dirty="0">
                <a:latin typeface="微軟正黑體" panose="020B0604030504040204" pitchFamily="34" charset="-120"/>
                <a:ea typeface="微軟正黑體" panose="020B0604030504040204" pitchFamily="34" charset="-120"/>
              </a:rPr>
              <a:t>眼動儀</a:t>
            </a:r>
            <a:r>
              <a:rPr lang="zh-TW" altLang="en-US" sz="2800" b="1" dirty="0" smtClean="0">
                <a:latin typeface="微軟正黑體" panose="020B0604030504040204" pitchFamily="34" charset="-120"/>
                <a:ea typeface="微軟正黑體" panose="020B0604030504040204" pitchFamily="34" charset="-120"/>
              </a:rPr>
              <a:t>校準</a:t>
            </a:r>
            <a:r>
              <a:rPr lang="en-US" altLang="zh-TW" sz="2800" b="1" dirty="0" smtClean="0">
                <a:latin typeface="微軟正黑體" panose="020B0604030504040204" pitchFamily="34" charset="-120"/>
                <a:ea typeface="微軟正黑體" panose="020B0604030504040204" pitchFamily="34" charset="-120"/>
              </a:rPr>
              <a:t>(</a:t>
            </a:r>
            <a:r>
              <a:rPr lang="zh-TW" altLang="en-US" sz="2800" b="1" dirty="0">
                <a:latin typeface="微軟正黑體" panose="020B0604030504040204" pitchFamily="34" charset="-120"/>
                <a:ea typeface="微軟正黑體" panose="020B0604030504040204" pitchFamily="34" charset="-120"/>
              </a:rPr>
              <a:t>受測者坐在距離螢幕</a:t>
            </a:r>
            <a:r>
              <a:rPr lang="en-US" altLang="zh-TW" sz="2800" b="1" dirty="0">
                <a:latin typeface="微軟正黑體" panose="020B0604030504040204" pitchFamily="34" charset="-120"/>
                <a:ea typeface="微軟正黑體" panose="020B0604030504040204" pitchFamily="34" charset="-120"/>
              </a:rPr>
              <a:t>70cm</a:t>
            </a:r>
            <a:r>
              <a:rPr lang="zh-TW" altLang="en-US" sz="2800" b="1" dirty="0">
                <a:latin typeface="微軟正黑體" panose="020B0604030504040204" pitchFamily="34" charset="-120"/>
                <a:ea typeface="微軟正黑體" panose="020B0604030504040204" pitchFamily="34" charset="-120"/>
              </a:rPr>
              <a:t>的位置</a:t>
            </a:r>
            <a:r>
              <a:rPr lang="en-US" altLang="zh-TW" sz="2800" b="1" dirty="0" smtClean="0">
                <a:latin typeface="微軟正黑體" panose="020B0604030504040204" pitchFamily="34" charset="-120"/>
                <a:ea typeface="微軟正黑體" panose="020B0604030504040204" pitchFamily="34" charset="-120"/>
              </a:rPr>
              <a:t>)</a:t>
            </a:r>
            <a:endParaRPr lang="zh-TW" altLang="en-US" sz="2800" b="1" dirty="0">
              <a:latin typeface="微軟正黑體" panose="020B0604030504040204" pitchFamily="34" charset="-120"/>
              <a:ea typeface="微軟正黑體" panose="020B0604030504040204" pitchFamily="34" charset="-120"/>
            </a:endParaRPr>
          </a:p>
        </p:txBody>
      </p:sp>
      <p:sp>
        <p:nvSpPr>
          <p:cNvPr id="16" name="矩形 15"/>
          <p:cNvSpPr/>
          <p:nvPr/>
        </p:nvSpPr>
        <p:spPr>
          <a:xfrm>
            <a:off x="2327911" y="5695379"/>
            <a:ext cx="7417701" cy="523220"/>
          </a:xfrm>
          <a:prstGeom prst="rect">
            <a:avLst/>
          </a:prstGeom>
        </p:spPr>
        <p:txBody>
          <a:bodyPr wrap="square">
            <a:spAutoFit/>
          </a:bodyPr>
          <a:lstStyle/>
          <a:p>
            <a:r>
              <a:rPr lang="zh-TW" altLang="en-US" sz="2800" b="1" dirty="0" smtClean="0">
                <a:latin typeface="微軟正黑體" panose="020B0604030504040204" pitchFamily="34" charset="-120"/>
                <a:ea typeface="微軟正黑體" panose="020B0604030504040204" pitchFamily="34" charset="-120"/>
              </a:rPr>
              <a:t>受測者開始觀看</a:t>
            </a:r>
            <a:endParaRPr lang="zh-TW" altLang="en-US" sz="2800" b="1" dirty="0">
              <a:latin typeface="微軟正黑體" panose="020B0604030504040204" pitchFamily="34" charset="-120"/>
              <a:ea typeface="微軟正黑體" panose="020B0604030504040204" pitchFamily="34" charset="-120"/>
            </a:endParaRPr>
          </a:p>
        </p:txBody>
      </p:sp>
      <p:sp>
        <p:nvSpPr>
          <p:cNvPr id="18" name="文字方塊 17"/>
          <p:cNvSpPr txBox="1"/>
          <p:nvPr/>
        </p:nvSpPr>
        <p:spPr>
          <a:xfrm>
            <a:off x="627017" y="561703"/>
            <a:ext cx="13072654" cy="830997"/>
          </a:xfrm>
          <a:prstGeom prst="rect">
            <a:avLst/>
          </a:prstGeom>
          <a:noFill/>
        </p:spPr>
        <p:txBody>
          <a:bodyPr wrap="square" rtlCol="0">
            <a:spAutoFit/>
          </a:bodyPr>
          <a:lstStyle/>
          <a:p>
            <a:r>
              <a:rPr lang="en-US" altLang="zh-TW" sz="4800" dirty="0">
                <a:solidFill>
                  <a:prstClr val="black"/>
                </a:solidFill>
                <a:latin typeface="微軟正黑體" panose="020B0604030504040204" pitchFamily="34" charset="-120"/>
                <a:ea typeface="微軟正黑體" panose="020B0604030504040204" pitchFamily="34" charset="-120"/>
              </a:rPr>
              <a:t>Methods</a:t>
            </a:r>
            <a:endParaRPr lang="zh-TW" altLang="en-US" sz="4800" dirty="0">
              <a:solidFill>
                <a:prstClr val="black"/>
              </a:solidFill>
              <a:latin typeface="微軟正黑體" panose="020B0604030504040204" pitchFamily="34" charset="-120"/>
              <a:ea typeface="微軟正黑體" panose="020B0604030504040204" pitchFamily="34" charset="-120"/>
            </a:endParaRPr>
          </a:p>
        </p:txBody>
      </p:sp>
      <p:sp>
        <p:nvSpPr>
          <p:cNvPr id="21" name="矩形 20"/>
          <p:cNvSpPr/>
          <p:nvPr/>
        </p:nvSpPr>
        <p:spPr>
          <a:xfrm>
            <a:off x="627017" y="1419533"/>
            <a:ext cx="2181497" cy="523220"/>
          </a:xfrm>
          <a:prstGeom prst="rect">
            <a:avLst/>
          </a:prstGeom>
        </p:spPr>
        <p:txBody>
          <a:bodyPr wrap="square">
            <a:spAutoFit/>
          </a:bodyPr>
          <a:lstStyle/>
          <a:p>
            <a:r>
              <a:rPr lang="en-US" altLang="zh-TW" sz="2800" b="1" dirty="0">
                <a:latin typeface="微軟正黑體" panose="020B0604030504040204" pitchFamily="34" charset="-120"/>
                <a:ea typeface="微軟正黑體" panose="020B0604030504040204" pitchFamily="34" charset="-120"/>
              </a:rPr>
              <a:t>Procedures</a:t>
            </a:r>
          </a:p>
        </p:txBody>
      </p:sp>
    </p:spTree>
    <p:extLst>
      <p:ext uri="{BB962C8B-B14F-4D97-AF65-F5344CB8AC3E}">
        <p14:creationId xmlns:p14="http://schemas.microsoft.com/office/powerpoint/2010/main" val="37980306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25881</TotalTime>
  <Words>2457</Words>
  <Application>Microsoft Office PowerPoint</Application>
  <PresentationFormat>寬螢幕</PresentationFormat>
  <Paragraphs>195</Paragraphs>
  <Slides>21</Slides>
  <Notes>21</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21</vt:i4>
      </vt:variant>
    </vt:vector>
  </HeadingPairs>
  <TitlesOfParts>
    <vt:vector size="31" baseType="lpstr">
      <vt:lpstr>等线</vt:lpstr>
      <vt:lpstr>微軟正黑體</vt:lpstr>
      <vt:lpstr>新細明體</vt:lpstr>
      <vt:lpstr>Arial</vt:lpstr>
      <vt:lpstr>Calibri</vt:lpstr>
      <vt:lpstr>Calibri Light</vt:lpstr>
      <vt:lpstr>Georgia</vt:lpstr>
      <vt:lpstr>Times New Roman</vt:lpstr>
      <vt:lpstr>Wingdings</vt:lpstr>
      <vt:lpstr>Office 佈景主題</vt:lpstr>
      <vt:lpstr>Differences in eye movements while viewing images with various levels of restorativeness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ERGONOMICS FOR NEWBORNS - CERTAIN IMPLICATIONS AND RECOMMENDATIONS FOR PARENTS AND DESIGNERS</dc:title>
  <dc:creator>姿璇 陳</dc:creator>
  <cp:lastModifiedBy>姿璇 陳</cp:lastModifiedBy>
  <cp:revision>279</cp:revision>
  <dcterms:created xsi:type="dcterms:W3CDTF">2019-09-16T01:58:32Z</dcterms:created>
  <dcterms:modified xsi:type="dcterms:W3CDTF">2019-11-11T04:46:02Z</dcterms:modified>
</cp:coreProperties>
</file>